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heme/theme7.xml" ContentType="application/vnd.openxmlformats-officedocument.theme+xml"/>
  <Override PartName="/ppt/tags/tag26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3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0" r:id="rId1"/>
    <p:sldMasterId id="2147483771" r:id="rId2"/>
    <p:sldMasterId id="2147483784" r:id="rId3"/>
    <p:sldMasterId id="2147483797" r:id="rId4"/>
    <p:sldMasterId id="2147483810" r:id="rId5"/>
    <p:sldMasterId id="2147483823" r:id="rId6"/>
  </p:sldMasterIdLst>
  <p:notesMasterIdLst>
    <p:notesMasterId r:id="rId27"/>
  </p:notesMasterIdLst>
  <p:sldIdLst>
    <p:sldId id="8958" r:id="rId7"/>
    <p:sldId id="8969" r:id="rId8"/>
    <p:sldId id="8960" r:id="rId9"/>
    <p:sldId id="567" r:id="rId10"/>
    <p:sldId id="8939" r:id="rId11"/>
    <p:sldId id="8972" r:id="rId12"/>
    <p:sldId id="8970" r:id="rId13"/>
    <p:sldId id="8971" r:id="rId14"/>
    <p:sldId id="8942" r:id="rId15"/>
    <p:sldId id="8974" r:id="rId16"/>
    <p:sldId id="8975" r:id="rId17"/>
    <p:sldId id="8973" r:id="rId18"/>
    <p:sldId id="8961" r:id="rId19"/>
    <p:sldId id="8944" r:id="rId20"/>
    <p:sldId id="8962" r:id="rId21"/>
    <p:sldId id="8976" r:id="rId22"/>
    <p:sldId id="8977" r:id="rId23"/>
    <p:sldId id="8978" r:id="rId24"/>
    <p:sldId id="500" r:id="rId25"/>
    <p:sldId id="56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59" userDrawn="1">
          <p15:clr>
            <a:srgbClr val="A4A3A4"/>
          </p15:clr>
        </p15:guide>
        <p15:guide id="11" orient="horz" pos="1933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78"/>
      </p:cViewPr>
      <p:guideLst>
        <p:guide orient="horz" pos="3787"/>
        <p:guide orient="horz" pos="4876"/>
        <p:guide orient="horz" pos="1368"/>
        <p:guide orient="horz" pos="278"/>
        <p:guide orient="horz" pos="5480"/>
        <p:guide orient="horz" pos="2659"/>
        <p:guide orient="horz" pos="1933"/>
        <p:guide orient="horz" pos="2840"/>
        <p:guide orient="horz" pos="3657"/>
        <p:guide orient="horz" pos="1049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  <a:t>2023-10-13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98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8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svg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9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8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0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svg"/><Relationship Id="rId4" Type="http://schemas.openxmlformats.org/officeDocument/2006/relationships/image" Target="../media/image9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9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3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4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48.xml"/><Relationship Id="rId4" Type="http://schemas.openxmlformats.org/officeDocument/2006/relationships/tags" Target="../tags/tag147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15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57.xml"/><Relationship Id="rId4" Type="http://schemas.openxmlformats.org/officeDocument/2006/relationships/tags" Target="../tags/tag15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svg"/><Relationship Id="rId4" Type="http://schemas.openxmlformats.org/officeDocument/2006/relationships/image" Target="../media/image9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9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18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4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20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09.xml"/><Relationship Id="rId4" Type="http://schemas.openxmlformats.org/officeDocument/2006/relationships/tags" Target="../tags/tag208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svg"/><Relationship Id="rId4" Type="http://schemas.openxmlformats.org/officeDocument/2006/relationships/image" Target="../media/image9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3" Type="http://schemas.openxmlformats.org/officeDocument/2006/relationships/tags" Target="../tags/tag229.xml"/><Relationship Id="rId7" Type="http://schemas.openxmlformats.org/officeDocument/2006/relationships/tags" Target="../tags/tag233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9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238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4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52.xml"/><Relationship Id="rId4" Type="http://schemas.openxmlformats.org/officeDocument/2006/relationships/tags" Target="../tags/tag25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25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261.xml"/><Relationship Id="rId4" Type="http://schemas.openxmlformats.org/officeDocument/2006/relationships/tags" Target="../tags/tag26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sv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DEA7A43-474B-4DB5-9831-2CF65A1892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/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4A5DEA3-EC09-4F56-AA6E-1CA2D6A02A75}"/>
              </a:ext>
            </a:extLst>
          </p:cNvPr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</a:p>
        </p:txBody>
      </p:sp>
      <p:pic>
        <p:nvPicPr>
          <p:cNvPr id="7" name="图片 6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80095823-60F0-4A84-8120-9BD096DADD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E4B17D2-24A9-456A-8C4A-A9FD9C4C784E}"/>
              </a:ext>
            </a:extLst>
          </p:cNvPr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>
            <a:extLst>
              <a:ext uri="{FF2B5EF4-FFF2-40B4-BE49-F238E27FC236}">
                <a16:creationId xmlns="" xmlns:a16="http://schemas.microsoft.com/office/drawing/2014/main" id="{B2DF28A5-E192-49A9-9DD3-17E42F72D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/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>
            <a:extLst>
              <a:ext uri="{FF2B5EF4-FFF2-40B4-BE49-F238E27FC236}">
                <a16:creationId xmlns="" xmlns:a16="http://schemas.microsoft.com/office/drawing/2014/main" id="{16247A78-7DDE-4D7D-A4F8-5773AA539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  <a:extLst>
              <a:ext uri="{FF2B5EF4-FFF2-40B4-BE49-F238E27FC236}">
                <a16:creationId xmlns="" xmlns:a16="http://schemas.microsoft.com/office/drawing/2014/main" id="{32ACA044-06B9-49A8-9923-105377D47C5B}"/>
              </a:ext>
            </a:extLst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="" xmlns:a16="http://schemas.microsoft.com/office/drawing/2014/main" id="{613B75DB-EE6B-42F5-BCFF-732786ED72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="" xmlns:a16="http://schemas.microsoft.com/office/drawing/2014/main" id="{3861DC1E-7662-4E0C-9FCC-DEAE96CC6A98}"/>
              </a:ext>
            </a:extLst>
          </p:cNvPr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</a:p>
        </p:txBody>
      </p:sp>
    </p:spTree>
    <p:extLst>
      <p:ext uri="{BB962C8B-B14F-4D97-AF65-F5344CB8AC3E}">
        <p14:creationId xmlns:p14="http://schemas.microsoft.com/office/powerpoint/2010/main" val="105555102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5352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7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19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494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033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032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40117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054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8659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2226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885567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6350" y="0"/>
            <a:ext cx="12204700" cy="6858000"/>
            <a:chOff x="-14" y="0"/>
            <a:chExt cx="19220" cy="10800"/>
          </a:xfrm>
        </p:grpSpPr>
        <p:sp>
          <p:nvSpPr>
            <p:cNvPr id="4" name="矩形 3"/>
            <p:cNvSpPr/>
            <p:nvPr/>
          </p:nvSpPr>
          <p:spPr>
            <a:xfrm>
              <a:off x="-14" y="0"/>
              <a:ext cx="19214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5" name="图片 4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-14" y="2251"/>
              <a:ext cx="19220" cy="6195"/>
            </a:xfrm>
            <a:prstGeom prst="rect">
              <a:avLst/>
            </a:prstGeom>
          </p:spPr>
        </p:pic>
        <p:pic>
          <p:nvPicPr>
            <p:cNvPr id="11" name="图片 10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77863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-952" y="0"/>
            <a:ext cx="12193905" cy="6858000"/>
            <a:chOff x="0" y="0"/>
            <a:chExt cx="19206" cy="108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9200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14" name="图片 13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1" y="2251"/>
              <a:ext cx="19205" cy="6195"/>
            </a:xfrm>
            <a:prstGeom prst="rect">
              <a:avLst/>
            </a:prstGeom>
          </p:spPr>
        </p:pic>
        <p:pic>
          <p:nvPicPr>
            <p:cNvPr id="18" name="图片 17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  <p:cxnSp>
        <p:nvCxnSpPr>
          <p:cNvPr id="21" name="直接连接符 20"/>
          <p:cNvCxnSpPr/>
          <p:nvPr userDrawn="1"/>
        </p:nvCxnSpPr>
        <p:spPr>
          <a:xfrm>
            <a:off x="1588135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061960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4555490" y="567055"/>
            <a:ext cx="3081020" cy="431800"/>
            <a:chOff x="7265" y="893"/>
            <a:chExt cx="4852" cy="680"/>
          </a:xfrm>
        </p:grpSpPr>
        <p:pic>
          <p:nvPicPr>
            <p:cNvPr id="27" name="图片 26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94" y="893"/>
              <a:ext cx="680" cy="680"/>
            </a:xfrm>
            <a:prstGeom prst="rect">
              <a:avLst/>
            </a:prstGeom>
          </p:spPr>
        </p:pic>
        <p:pic>
          <p:nvPicPr>
            <p:cNvPr id="28" name="图片 27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51" y="893"/>
              <a:ext cx="680" cy="680"/>
            </a:xfrm>
            <a:prstGeom prst="rect">
              <a:avLst/>
            </a:prstGeom>
          </p:spPr>
        </p:pic>
        <p:pic>
          <p:nvPicPr>
            <p:cNvPr id="29" name="图片 28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08" y="893"/>
              <a:ext cx="680" cy="680"/>
            </a:xfrm>
            <a:prstGeom prst="rect">
              <a:avLst/>
            </a:prstGeom>
          </p:spPr>
        </p:pic>
        <p:pic>
          <p:nvPicPr>
            <p:cNvPr id="30" name="图片 29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65" y="893"/>
              <a:ext cx="680" cy="680"/>
            </a:xfrm>
            <a:prstGeom prst="rect">
              <a:avLst/>
            </a:prstGeom>
          </p:spPr>
        </p:pic>
        <p:pic>
          <p:nvPicPr>
            <p:cNvPr id="31" name="图片 30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437" y="893"/>
              <a:ext cx="680" cy="680"/>
            </a:xfrm>
            <a:prstGeom prst="rect">
              <a:avLst/>
            </a:prstGeom>
          </p:spPr>
        </p:pic>
      </p:grpSp>
      <p:sp>
        <p:nvSpPr>
          <p:cNvPr id="32" name="圆角矩形 31"/>
          <p:cNvSpPr/>
          <p:nvPr userDrawn="1"/>
        </p:nvSpPr>
        <p:spPr>
          <a:xfrm>
            <a:off x="132715" y="139700"/>
            <a:ext cx="11926570" cy="6578600"/>
          </a:xfrm>
          <a:prstGeom prst="roundRect">
            <a:avLst>
              <a:gd name="adj" fmla="val 9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84447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7701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9619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886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73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3376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8249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09143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46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B6C595D-54E7-439B-9022-1B4B7D9039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8FF1E3E-C96D-499A-93C3-161D90D31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1A64E82C-E9FD-4AA0-BFC7-243C5F82CBF5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502928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547120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764043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6350" y="0"/>
            <a:ext cx="12204700" cy="6858000"/>
            <a:chOff x="-14" y="0"/>
            <a:chExt cx="19220" cy="10800"/>
          </a:xfrm>
        </p:grpSpPr>
        <p:sp>
          <p:nvSpPr>
            <p:cNvPr id="4" name="矩形 3"/>
            <p:cNvSpPr/>
            <p:nvPr/>
          </p:nvSpPr>
          <p:spPr>
            <a:xfrm>
              <a:off x="-14" y="0"/>
              <a:ext cx="19214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5" name="图片 4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-14" y="2251"/>
              <a:ext cx="19220" cy="6195"/>
            </a:xfrm>
            <a:prstGeom prst="rect">
              <a:avLst/>
            </a:prstGeom>
          </p:spPr>
        </p:pic>
        <p:pic>
          <p:nvPicPr>
            <p:cNvPr id="11" name="图片 10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75774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-952" y="0"/>
            <a:ext cx="12193905" cy="6858000"/>
            <a:chOff x="0" y="0"/>
            <a:chExt cx="19206" cy="108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9200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14" name="图片 13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1" y="2251"/>
              <a:ext cx="19205" cy="6195"/>
            </a:xfrm>
            <a:prstGeom prst="rect">
              <a:avLst/>
            </a:prstGeom>
          </p:spPr>
        </p:pic>
        <p:pic>
          <p:nvPicPr>
            <p:cNvPr id="18" name="图片 17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  <p:cxnSp>
        <p:nvCxnSpPr>
          <p:cNvPr id="21" name="直接连接符 20"/>
          <p:cNvCxnSpPr/>
          <p:nvPr userDrawn="1"/>
        </p:nvCxnSpPr>
        <p:spPr>
          <a:xfrm>
            <a:off x="1588135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061960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4555490" y="567055"/>
            <a:ext cx="3081020" cy="431800"/>
            <a:chOff x="7265" y="893"/>
            <a:chExt cx="4852" cy="680"/>
          </a:xfrm>
        </p:grpSpPr>
        <p:pic>
          <p:nvPicPr>
            <p:cNvPr id="27" name="图片 26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94" y="893"/>
              <a:ext cx="680" cy="680"/>
            </a:xfrm>
            <a:prstGeom prst="rect">
              <a:avLst/>
            </a:prstGeom>
          </p:spPr>
        </p:pic>
        <p:pic>
          <p:nvPicPr>
            <p:cNvPr id="28" name="图片 27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51" y="893"/>
              <a:ext cx="680" cy="680"/>
            </a:xfrm>
            <a:prstGeom prst="rect">
              <a:avLst/>
            </a:prstGeom>
          </p:spPr>
        </p:pic>
        <p:pic>
          <p:nvPicPr>
            <p:cNvPr id="29" name="图片 28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08" y="893"/>
              <a:ext cx="680" cy="680"/>
            </a:xfrm>
            <a:prstGeom prst="rect">
              <a:avLst/>
            </a:prstGeom>
          </p:spPr>
        </p:pic>
        <p:pic>
          <p:nvPicPr>
            <p:cNvPr id="30" name="图片 29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65" y="893"/>
              <a:ext cx="680" cy="680"/>
            </a:xfrm>
            <a:prstGeom prst="rect">
              <a:avLst/>
            </a:prstGeom>
          </p:spPr>
        </p:pic>
        <p:pic>
          <p:nvPicPr>
            <p:cNvPr id="31" name="图片 30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437" y="893"/>
              <a:ext cx="680" cy="680"/>
            </a:xfrm>
            <a:prstGeom prst="rect">
              <a:avLst/>
            </a:prstGeom>
          </p:spPr>
        </p:pic>
      </p:grpSp>
      <p:sp>
        <p:nvSpPr>
          <p:cNvPr id="32" name="圆角矩形 31"/>
          <p:cNvSpPr/>
          <p:nvPr userDrawn="1"/>
        </p:nvSpPr>
        <p:spPr>
          <a:xfrm>
            <a:off x="132715" y="139700"/>
            <a:ext cx="11926570" cy="6578600"/>
          </a:xfrm>
          <a:prstGeom prst="roundRect">
            <a:avLst>
              <a:gd name="adj" fmla="val 9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4173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047197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103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159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072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0184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9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94AB55-AF95-4F74-8C95-6AAA7796A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CC79933-985C-44CD-825F-4EF4AAF65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3F53D34-EEBA-4801-9976-D586D79BD5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  <a:t>2023-10-13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40BF62D-0E7B-4D36-A07F-96A91384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996DF1-92F0-4048-8D4C-46EBBFE81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9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293659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1482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336878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940328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6350" y="0"/>
            <a:ext cx="12204700" cy="6858000"/>
            <a:chOff x="-14" y="0"/>
            <a:chExt cx="19220" cy="10800"/>
          </a:xfrm>
        </p:grpSpPr>
        <p:sp>
          <p:nvSpPr>
            <p:cNvPr id="4" name="矩形 3"/>
            <p:cNvSpPr/>
            <p:nvPr/>
          </p:nvSpPr>
          <p:spPr>
            <a:xfrm>
              <a:off x="-14" y="0"/>
              <a:ext cx="19214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5" name="图片 4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-14" y="2251"/>
              <a:ext cx="19220" cy="6195"/>
            </a:xfrm>
            <a:prstGeom prst="rect">
              <a:avLst/>
            </a:prstGeom>
          </p:spPr>
        </p:pic>
        <p:pic>
          <p:nvPicPr>
            <p:cNvPr id="11" name="图片 10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14024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-952" y="0"/>
            <a:ext cx="12193905" cy="6858000"/>
            <a:chOff x="0" y="0"/>
            <a:chExt cx="19206" cy="108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9200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14" name="图片 13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1" y="2251"/>
              <a:ext cx="19205" cy="6195"/>
            </a:xfrm>
            <a:prstGeom prst="rect">
              <a:avLst/>
            </a:prstGeom>
          </p:spPr>
        </p:pic>
        <p:pic>
          <p:nvPicPr>
            <p:cNvPr id="18" name="图片 17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  <p:cxnSp>
        <p:nvCxnSpPr>
          <p:cNvPr id="21" name="直接连接符 20"/>
          <p:cNvCxnSpPr/>
          <p:nvPr userDrawn="1"/>
        </p:nvCxnSpPr>
        <p:spPr>
          <a:xfrm>
            <a:off x="1588135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061960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4555490" y="567055"/>
            <a:ext cx="3081020" cy="431800"/>
            <a:chOff x="7265" y="893"/>
            <a:chExt cx="4852" cy="680"/>
          </a:xfrm>
        </p:grpSpPr>
        <p:pic>
          <p:nvPicPr>
            <p:cNvPr id="27" name="图片 26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94" y="893"/>
              <a:ext cx="680" cy="680"/>
            </a:xfrm>
            <a:prstGeom prst="rect">
              <a:avLst/>
            </a:prstGeom>
          </p:spPr>
        </p:pic>
        <p:pic>
          <p:nvPicPr>
            <p:cNvPr id="28" name="图片 27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51" y="893"/>
              <a:ext cx="680" cy="680"/>
            </a:xfrm>
            <a:prstGeom prst="rect">
              <a:avLst/>
            </a:prstGeom>
          </p:spPr>
        </p:pic>
        <p:pic>
          <p:nvPicPr>
            <p:cNvPr id="29" name="图片 28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08" y="893"/>
              <a:ext cx="680" cy="680"/>
            </a:xfrm>
            <a:prstGeom prst="rect">
              <a:avLst/>
            </a:prstGeom>
          </p:spPr>
        </p:pic>
        <p:pic>
          <p:nvPicPr>
            <p:cNvPr id="30" name="图片 29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65" y="893"/>
              <a:ext cx="680" cy="680"/>
            </a:xfrm>
            <a:prstGeom prst="rect">
              <a:avLst/>
            </a:prstGeom>
          </p:spPr>
        </p:pic>
        <p:pic>
          <p:nvPicPr>
            <p:cNvPr id="31" name="图片 30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437" y="893"/>
              <a:ext cx="680" cy="680"/>
            </a:xfrm>
            <a:prstGeom prst="rect">
              <a:avLst/>
            </a:prstGeom>
          </p:spPr>
        </p:pic>
      </p:grpSp>
      <p:sp>
        <p:nvSpPr>
          <p:cNvPr id="32" name="圆角矩形 31"/>
          <p:cNvSpPr/>
          <p:nvPr userDrawn="1"/>
        </p:nvSpPr>
        <p:spPr>
          <a:xfrm>
            <a:off x="132715" y="139700"/>
            <a:ext cx="11926570" cy="6578600"/>
          </a:xfrm>
          <a:prstGeom prst="roundRect">
            <a:avLst>
              <a:gd name="adj" fmla="val 9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21290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790684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1234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9414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98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4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1489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154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844317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1693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698999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702477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6350" y="0"/>
            <a:ext cx="12204700" cy="6858000"/>
            <a:chOff x="-14" y="0"/>
            <a:chExt cx="19220" cy="10800"/>
          </a:xfrm>
        </p:grpSpPr>
        <p:sp>
          <p:nvSpPr>
            <p:cNvPr id="4" name="矩形 3"/>
            <p:cNvSpPr/>
            <p:nvPr/>
          </p:nvSpPr>
          <p:spPr>
            <a:xfrm>
              <a:off x="-14" y="0"/>
              <a:ext cx="19214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5" name="图片 4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-14" y="2251"/>
              <a:ext cx="19220" cy="6195"/>
            </a:xfrm>
            <a:prstGeom prst="rect">
              <a:avLst/>
            </a:prstGeom>
          </p:spPr>
        </p:pic>
        <p:pic>
          <p:nvPicPr>
            <p:cNvPr id="11" name="图片 10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19544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-952" y="0"/>
            <a:ext cx="12193905" cy="6858000"/>
            <a:chOff x="0" y="0"/>
            <a:chExt cx="19206" cy="108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9200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14" name="图片 13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1" y="2251"/>
              <a:ext cx="19205" cy="6195"/>
            </a:xfrm>
            <a:prstGeom prst="rect">
              <a:avLst/>
            </a:prstGeom>
          </p:spPr>
        </p:pic>
        <p:pic>
          <p:nvPicPr>
            <p:cNvPr id="18" name="图片 17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  <p:cxnSp>
        <p:nvCxnSpPr>
          <p:cNvPr id="21" name="直接连接符 20"/>
          <p:cNvCxnSpPr/>
          <p:nvPr userDrawn="1"/>
        </p:nvCxnSpPr>
        <p:spPr>
          <a:xfrm>
            <a:off x="1588135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061960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4555490" y="567055"/>
            <a:ext cx="3081020" cy="431800"/>
            <a:chOff x="7265" y="893"/>
            <a:chExt cx="4852" cy="680"/>
          </a:xfrm>
        </p:grpSpPr>
        <p:pic>
          <p:nvPicPr>
            <p:cNvPr id="27" name="图片 26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94" y="893"/>
              <a:ext cx="680" cy="680"/>
            </a:xfrm>
            <a:prstGeom prst="rect">
              <a:avLst/>
            </a:prstGeom>
          </p:spPr>
        </p:pic>
        <p:pic>
          <p:nvPicPr>
            <p:cNvPr id="28" name="图片 27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51" y="893"/>
              <a:ext cx="680" cy="680"/>
            </a:xfrm>
            <a:prstGeom prst="rect">
              <a:avLst/>
            </a:prstGeom>
          </p:spPr>
        </p:pic>
        <p:pic>
          <p:nvPicPr>
            <p:cNvPr id="29" name="图片 28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08" y="893"/>
              <a:ext cx="680" cy="680"/>
            </a:xfrm>
            <a:prstGeom prst="rect">
              <a:avLst/>
            </a:prstGeom>
          </p:spPr>
        </p:pic>
        <p:pic>
          <p:nvPicPr>
            <p:cNvPr id="30" name="图片 29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65" y="893"/>
              <a:ext cx="680" cy="680"/>
            </a:xfrm>
            <a:prstGeom prst="rect">
              <a:avLst/>
            </a:prstGeom>
          </p:spPr>
        </p:pic>
        <p:pic>
          <p:nvPicPr>
            <p:cNvPr id="31" name="图片 30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437" y="893"/>
              <a:ext cx="680" cy="680"/>
            </a:xfrm>
            <a:prstGeom prst="rect">
              <a:avLst/>
            </a:prstGeom>
          </p:spPr>
        </p:pic>
      </p:grpSp>
      <p:sp>
        <p:nvSpPr>
          <p:cNvPr id="32" name="圆角矩形 31"/>
          <p:cNvSpPr/>
          <p:nvPr userDrawn="1"/>
        </p:nvSpPr>
        <p:spPr>
          <a:xfrm>
            <a:off x="132715" y="139700"/>
            <a:ext cx="11926570" cy="6578600"/>
          </a:xfrm>
          <a:prstGeom prst="roundRect">
            <a:avLst>
              <a:gd name="adj" fmla="val 9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79540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 fontAlgn="ctr"/>
            <a:fld id="{170C0C04-E408-48A9-82A4-3716296300DE}" type="slidenum">
              <a:rPr lang="zh-CN" altLang="en-US" sz="14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400" fontAlgn="ctr"/>
              <a:t>‹#›</a:t>
            </a:fld>
            <a:endParaRPr lang="zh-CN" altLang="en-US" sz="1800" kern="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790685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470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1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6476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462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3096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8227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412349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0517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301719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43143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B6C595D-54E7-439B-9022-1B4B7D9039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8FF1E3E-C96D-499A-93C3-161D90D31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1A64E82C-E9FD-4AA0-BFC7-243C5F82CBF5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213906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6350" y="0"/>
            <a:ext cx="12204700" cy="6858000"/>
            <a:chOff x="-14" y="0"/>
            <a:chExt cx="19220" cy="10800"/>
          </a:xfrm>
        </p:grpSpPr>
        <p:sp>
          <p:nvSpPr>
            <p:cNvPr id="4" name="矩形 3"/>
            <p:cNvSpPr/>
            <p:nvPr/>
          </p:nvSpPr>
          <p:spPr>
            <a:xfrm>
              <a:off x="-14" y="0"/>
              <a:ext cx="19214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5" name="图片 4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-14" y="2251"/>
              <a:ext cx="19220" cy="6195"/>
            </a:xfrm>
            <a:prstGeom prst="rect">
              <a:avLst/>
            </a:prstGeom>
          </p:spPr>
        </p:pic>
        <p:pic>
          <p:nvPicPr>
            <p:cNvPr id="11" name="图片 10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532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-952" y="0"/>
            <a:ext cx="12193905" cy="6858000"/>
            <a:chOff x="0" y="0"/>
            <a:chExt cx="19206" cy="108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9200" cy="5039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pic>
          <p:nvPicPr>
            <p:cNvPr id="14" name="图片 13" descr="背景4-8"/>
            <p:cNvPicPr>
              <a:picLocks noChangeAspect="1"/>
            </p:cNvPicPr>
            <p:nvPr/>
          </p:nvPicPr>
          <p:blipFill>
            <a:blip r:embed="rId2"/>
            <a:srcRect l="5875" r="5424"/>
            <a:stretch>
              <a:fillRect/>
            </a:stretch>
          </p:blipFill>
          <p:spPr>
            <a:xfrm>
              <a:off x="1" y="2251"/>
              <a:ext cx="19205" cy="6195"/>
            </a:xfrm>
            <a:prstGeom prst="rect">
              <a:avLst/>
            </a:prstGeom>
          </p:spPr>
        </p:pic>
        <p:pic>
          <p:nvPicPr>
            <p:cNvPr id="18" name="图片 17" descr="党政背景3"/>
            <p:cNvPicPr>
              <a:picLocks noChangeAspect="1"/>
            </p:cNvPicPr>
            <p:nvPr userDrawn="1"/>
          </p:nvPicPr>
          <p:blipFill>
            <a:blip r:embed="rId3"/>
            <a:srcRect l="10451" t="78202" r="-7"/>
            <a:stretch>
              <a:fillRect/>
            </a:stretch>
          </p:blipFill>
          <p:spPr>
            <a:xfrm>
              <a:off x="0" y="8446"/>
              <a:ext cx="19206" cy="2354"/>
            </a:xfrm>
            <a:prstGeom prst="rect">
              <a:avLst/>
            </a:prstGeom>
          </p:spPr>
        </p:pic>
      </p:grpSp>
      <p:cxnSp>
        <p:nvCxnSpPr>
          <p:cNvPr id="21" name="直接连接符 20"/>
          <p:cNvCxnSpPr/>
          <p:nvPr userDrawn="1"/>
        </p:nvCxnSpPr>
        <p:spPr>
          <a:xfrm>
            <a:off x="1588135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 flipH="1">
            <a:off x="8061960" y="814070"/>
            <a:ext cx="2543175" cy="0"/>
          </a:xfrm>
          <a:prstGeom prst="line">
            <a:avLst/>
          </a:prstGeom>
          <a:ln>
            <a:gradFill>
              <a:gsLst>
                <a:gs pos="0">
                  <a:schemeClr val="accent4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4555490" y="567055"/>
            <a:ext cx="3081020" cy="431800"/>
            <a:chOff x="7265" y="893"/>
            <a:chExt cx="4852" cy="680"/>
          </a:xfrm>
        </p:grpSpPr>
        <p:pic>
          <p:nvPicPr>
            <p:cNvPr id="27" name="图片 26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94" y="893"/>
              <a:ext cx="680" cy="680"/>
            </a:xfrm>
            <a:prstGeom prst="rect">
              <a:avLst/>
            </a:prstGeom>
          </p:spPr>
        </p:pic>
        <p:pic>
          <p:nvPicPr>
            <p:cNvPr id="28" name="图片 27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51" y="893"/>
              <a:ext cx="680" cy="680"/>
            </a:xfrm>
            <a:prstGeom prst="rect">
              <a:avLst/>
            </a:prstGeom>
          </p:spPr>
        </p:pic>
        <p:pic>
          <p:nvPicPr>
            <p:cNvPr id="29" name="图片 28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08" y="893"/>
              <a:ext cx="680" cy="680"/>
            </a:xfrm>
            <a:prstGeom prst="rect">
              <a:avLst/>
            </a:prstGeom>
          </p:spPr>
        </p:pic>
        <p:pic>
          <p:nvPicPr>
            <p:cNvPr id="30" name="图片 29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65" y="893"/>
              <a:ext cx="680" cy="680"/>
            </a:xfrm>
            <a:prstGeom prst="rect">
              <a:avLst/>
            </a:prstGeom>
          </p:spPr>
        </p:pic>
        <p:pic>
          <p:nvPicPr>
            <p:cNvPr id="31" name="图片 30" descr="32303137373532373b32303137393730393bbbc6c9abcee5bdc7d0c7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437" y="893"/>
              <a:ext cx="680" cy="680"/>
            </a:xfrm>
            <a:prstGeom prst="rect">
              <a:avLst/>
            </a:prstGeom>
          </p:spPr>
        </p:pic>
      </p:grpSp>
      <p:sp>
        <p:nvSpPr>
          <p:cNvPr id="32" name="圆角矩形 31"/>
          <p:cNvSpPr/>
          <p:nvPr userDrawn="1"/>
        </p:nvSpPr>
        <p:spPr>
          <a:xfrm>
            <a:off x="132715" y="139700"/>
            <a:ext cx="11926570" cy="6578600"/>
          </a:xfrm>
          <a:prstGeom prst="roundRect">
            <a:avLst>
              <a:gd name="adj" fmla="val 9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616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9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7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18" Type="http://schemas.openxmlformats.org/officeDocument/2006/relationships/tags" Target="../tags/tag58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ags" Target="../tags/tag57.xml"/><Relationship Id="rId2" Type="http://schemas.openxmlformats.org/officeDocument/2006/relationships/slideLayout" Target="../slideLayouts/slideLayout21.xml"/><Relationship Id="rId16" Type="http://schemas.openxmlformats.org/officeDocument/2006/relationships/tags" Target="../tags/tag56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tags" Target="../tags/tag55.xml"/><Relationship Id="rId10" Type="http://schemas.openxmlformats.org/officeDocument/2006/relationships/slideLayout" Target="../slideLayouts/slideLayout29.xml"/><Relationship Id="rId19" Type="http://schemas.openxmlformats.org/officeDocument/2006/relationships/tags" Target="../tags/tag5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tags" Target="../tags/tag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4.xml"/><Relationship Id="rId18" Type="http://schemas.openxmlformats.org/officeDocument/2006/relationships/tags" Target="../tags/tag110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tags" Target="../tags/tag109.xml"/><Relationship Id="rId2" Type="http://schemas.openxmlformats.org/officeDocument/2006/relationships/slideLayout" Target="../slideLayouts/slideLayout33.xml"/><Relationship Id="rId16" Type="http://schemas.openxmlformats.org/officeDocument/2006/relationships/tags" Target="../tags/tag108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tags" Target="../tags/tag107.xml"/><Relationship Id="rId10" Type="http://schemas.openxmlformats.org/officeDocument/2006/relationships/slideLayout" Target="../slideLayouts/slideLayout41.xml"/><Relationship Id="rId19" Type="http://schemas.openxmlformats.org/officeDocument/2006/relationships/tags" Target="../tags/tag11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tags" Target="../tags/tag10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theme" Target="../theme/theme5.xml"/><Relationship Id="rId18" Type="http://schemas.openxmlformats.org/officeDocument/2006/relationships/tags" Target="../tags/tag162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tags" Target="../tags/tag161.xml"/><Relationship Id="rId2" Type="http://schemas.openxmlformats.org/officeDocument/2006/relationships/slideLayout" Target="../slideLayouts/slideLayout45.xml"/><Relationship Id="rId16" Type="http://schemas.openxmlformats.org/officeDocument/2006/relationships/tags" Target="../tags/tag160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ags" Target="../tags/tag159.xml"/><Relationship Id="rId10" Type="http://schemas.openxmlformats.org/officeDocument/2006/relationships/slideLayout" Target="../slideLayouts/slideLayout53.xml"/><Relationship Id="rId19" Type="http://schemas.openxmlformats.org/officeDocument/2006/relationships/tags" Target="../tags/tag16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tags" Target="../tags/tag1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18" Type="http://schemas.openxmlformats.org/officeDocument/2006/relationships/tags" Target="../tags/tag214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tags" Target="../tags/tag213.xml"/><Relationship Id="rId2" Type="http://schemas.openxmlformats.org/officeDocument/2006/relationships/slideLayout" Target="../slideLayouts/slideLayout57.xml"/><Relationship Id="rId16" Type="http://schemas.openxmlformats.org/officeDocument/2006/relationships/tags" Target="../tags/tag212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tags" Target="../tags/tag211.xml"/><Relationship Id="rId10" Type="http://schemas.openxmlformats.org/officeDocument/2006/relationships/slideLayout" Target="../slideLayouts/slideLayout65.xml"/><Relationship Id="rId19" Type="http://schemas.openxmlformats.org/officeDocument/2006/relationships/tags" Target="../tags/tag21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ags" Target="../tags/tag2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30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07" r:id="rId2"/>
    <p:sldLayoutId id="2147483757" r:id="rId3"/>
    <p:sldLayoutId id="2147483766" r:id="rId4"/>
    <p:sldLayoutId id="2147483767" r:id="rId5"/>
    <p:sldLayoutId id="2147483768" r:id="rId6"/>
    <p:sldLayoutId id="214748377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4061589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3541671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313856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177692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2023-10-13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defRPr>
            </a:lvl1pPr>
          </a:lstStyle>
          <a:p>
            <a:pPr defTabSz="9144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341629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55简" panose="00020600040101010101" charset="-122"/>
          <a:ea typeface="汉仪文黑-55简" panose="00020600040101010101" charset="-122"/>
          <a:cs typeface="汉仪文黑-55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6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6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67.xml"/><Relationship Id="rId4" Type="http://schemas.openxmlformats.org/officeDocument/2006/relationships/image" Target="../media/image21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270.xml"/><Relationship Id="rId7" Type="http://schemas.openxmlformats.org/officeDocument/2006/relationships/image" Target="../media/image26.png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slideLayout" Target="../slideLayouts/slideLayout58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7" Type="http://schemas.openxmlformats.org/officeDocument/2006/relationships/image" Target="../media/image31.jpeg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5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13" Type="http://schemas.openxmlformats.org/officeDocument/2006/relationships/tags" Target="../tags/tag288.xml"/><Relationship Id="rId18" Type="http://schemas.openxmlformats.org/officeDocument/2006/relationships/tags" Target="../tags/tag293.xml"/><Relationship Id="rId26" Type="http://schemas.openxmlformats.org/officeDocument/2006/relationships/image" Target="../media/image34.jpeg"/><Relationship Id="rId3" Type="http://schemas.openxmlformats.org/officeDocument/2006/relationships/tags" Target="../tags/tag278.xml"/><Relationship Id="rId21" Type="http://schemas.openxmlformats.org/officeDocument/2006/relationships/tags" Target="../tags/tag296.xml"/><Relationship Id="rId7" Type="http://schemas.openxmlformats.org/officeDocument/2006/relationships/tags" Target="../tags/tag282.xml"/><Relationship Id="rId12" Type="http://schemas.openxmlformats.org/officeDocument/2006/relationships/tags" Target="../tags/tag287.xml"/><Relationship Id="rId17" Type="http://schemas.openxmlformats.org/officeDocument/2006/relationships/tags" Target="../tags/tag292.xml"/><Relationship Id="rId25" Type="http://schemas.openxmlformats.org/officeDocument/2006/relationships/image" Target="../media/image33.jpeg"/><Relationship Id="rId2" Type="http://schemas.openxmlformats.org/officeDocument/2006/relationships/tags" Target="../tags/tag277.xml"/><Relationship Id="rId16" Type="http://schemas.openxmlformats.org/officeDocument/2006/relationships/tags" Target="../tags/tag291.xml"/><Relationship Id="rId20" Type="http://schemas.openxmlformats.org/officeDocument/2006/relationships/tags" Target="../tags/tag295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tags" Target="../tags/tag286.xml"/><Relationship Id="rId24" Type="http://schemas.openxmlformats.org/officeDocument/2006/relationships/image" Target="../media/image32.jpeg"/><Relationship Id="rId5" Type="http://schemas.openxmlformats.org/officeDocument/2006/relationships/tags" Target="../tags/tag280.xml"/><Relationship Id="rId15" Type="http://schemas.openxmlformats.org/officeDocument/2006/relationships/tags" Target="../tags/tag290.xml"/><Relationship Id="rId23" Type="http://schemas.openxmlformats.org/officeDocument/2006/relationships/slideLayout" Target="../slideLayouts/slideLayout58.xml"/><Relationship Id="rId10" Type="http://schemas.openxmlformats.org/officeDocument/2006/relationships/tags" Target="../tags/tag285.xml"/><Relationship Id="rId19" Type="http://schemas.openxmlformats.org/officeDocument/2006/relationships/tags" Target="../tags/tag294.xml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4" Type="http://schemas.openxmlformats.org/officeDocument/2006/relationships/tags" Target="../tags/tag289.xml"/><Relationship Id="rId22" Type="http://schemas.openxmlformats.org/officeDocument/2006/relationships/tags" Target="../tags/tag29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62.xml"/><Relationship Id="rId6" Type="http://schemas.openxmlformats.org/officeDocument/2006/relationships/image" Target="../media/image8.svg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63.xml"/><Relationship Id="rId6" Type="http://schemas.openxmlformats.org/officeDocument/2006/relationships/image" Target="../media/image15.svg"/><Relationship Id="rId5" Type="http://schemas.openxmlformats.org/officeDocument/2006/relationships/image" Target="../media/image17.png"/><Relationship Id="rId4" Type="http://schemas.openxmlformats.org/officeDocument/2006/relationships/image" Target="../media/image13.sv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>
            <a:extLst>
              <a:ext uri="{FF2B5EF4-FFF2-40B4-BE49-F238E27FC236}">
                <a16:creationId xmlns="" xmlns:a16="http://schemas.microsoft.com/office/drawing/2014/main" id="{D8ABC501-0137-4E4E-947E-BC8757AEEF54}"/>
              </a:ext>
            </a:extLst>
          </p:cNvPr>
          <p:cNvSpPr txBox="1"/>
          <p:nvPr/>
        </p:nvSpPr>
        <p:spPr>
          <a:xfrm>
            <a:off x="4139409" y="2491715"/>
            <a:ext cx="6980833" cy="20928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项目一 劳动观念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任务二 弘扬劳动精神</a:t>
            </a:r>
            <a:endParaRPr lang="zh-CN" altLang="en-US" sz="4000" b="1" dirty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09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57383" y="309245"/>
            <a:ext cx="3277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向劳动者致敬</a:t>
            </a:r>
          </a:p>
        </p:txBody>
      </p:sp>
      <p:pic>
        <p:nvPicPr>
          <p:cNvPr id="2" name="图片 1" descr="nuclear-explosion-city-cartoon-poster_1284-20085.webp"/>
          <p:cNvPicPr>
            <a:picLocks noChangeAspect="1"/>
          </p:cNvPicPr>
          <p:nvPr/>
        </p:nvPicPr>
        <p:blipFill>
          <a:blip r:embed="rId3"/>
          <a:srcRect l="6342" r="19274"/>
          <a:stretch>
            <a:fillRect/>
          </a:stretch>
        </p:blipFill>
        <p:spPr>
          <a:xfrm>
            <a:off x="342900" y="1784985"/>
            <a:ext cx="5697855" cy="469709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586855" y="1784985"/>
            <a:ext cx="4924425" cy="742950"/>
          </a:xfrm>
          <a:prstGeom prst="roundRect">
            <a:avLst/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76920" y="1852295"/>
            <a:ext cx="163893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lnSpc>
                <a:spcPct val="120000"/>
              </a:lnSpc>
            </a:pPr>
            <a:r>
              <a:rPr lang="zh-CN" altLang="en-US" sz="2800" dirty="0">
                <a:solidFill>
                  <a:srgbClr val="FFBA55">
                    <a:lumMod val="40000"/>
                    <a:lumOff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邓稼先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11010" y="2789555"/>
            <a:ext cx="477139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中国科学院院士，著名核物理学家，中国核武器研制工作的开拓者和奠基者，为中国核武器、原子武器的研发做出了重要贡献。</a:t>
            </a:r>
          </a:p>
          <a:p>
            <a:pPr defTabSz="914400"/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邓稼先始终在中国武器制造的第一线，领导了许多学者和技术人员，成功地设计了中国原子弹和氢弹，把中国国防自卫武器引领到了世界先进水平。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344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57383" y="309245"/>
            <a:ext cx="3277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向劳动者致敬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745489" y="1471295"/>
            <a:ext cx="4924425" cy="742950"/>
          </a:xfrm>
          <a:prstGeom prst="roundRect">
            <a:avLst/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5050" y="1606550"/>
            <a:ext cx="163893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lnSpc>
                <a:spcPct val="120000"/>
              </a:lnSpc>
            </a:pPr>
            <a:r>
              <a:rPr lang="zh-CN" altLang="en-US" sz="2800" dirty="0">
                <a:solidFill>
                  <a:srgbClr val="FFBA55">
                    <a:lumMod val="40000"/>
                    <a:lumOff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时传祥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7700" y="2666365"/>
            <a:ext cx="512000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“宁肯一人脏，换来万户净” ，他的毫不利己、专门利人的崇高精神，曾受到了党和人民的高度赞扬，1952年在北京市崇文区清洁队工作。随后被评为全国著名劳动模范。</a:t>
            </a:r>
          </a:p>
          <a:p>
            <a:pPr defTabSz="914400">
              <a:lnSpc>
                <a:spcPct val="13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虽然，掏粪工在现代都市中消亡了，但只要存在社会分工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就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仍会有苦、累、脏的工作。因此，今天仍然需要时传祥"一人脏换来万家净"的精神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7167880" y="1842770"/>
            <a:ext cx="4019550" cy="4617085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  <a:effectLst>
            <a:outerShdw blurRad="635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汉仪文黑-55简" panose="00020600040101010101" charset="-122"/>
            </a:endParaRPr>
          </a:p>
        </p:txBody>
      </p:sp>
      <p:pic>
        <p:nvPicPr>
          <p:cNvPr id="8" name="图片 7" descr="1"/>
          <p:cNvPicPr>
            <a:picLocks noChangeAspect="1"/>
          </p:cNvPicPr>
          <p:nvPr/>
        </p:nvPicPr>
        <p:blipFill>
          <a:blip r:embed="rId3"/>
          <a:srcRect l="8999"/>
          <a:stretch>
            <a:fillRect/>
          </a:stretch>
        </p:blipFill>
        <p:spPr>
          <a:xfrm>
            <a:off x="8275955" y="1943735"/>
            <a:ext cx="2344420" cy="441515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242550" y="4643120"/>
            <a:ext cx="582930" cy="866140"/>
            <a:chOff x="16130" y="7312"/>
            <a:chExt cx="918" cy="1364"/>
          </a:xfrm>
        </p:grpSpPr>
        <p:sp>
          <p:nvSpPr>
            <p:cNvPr id="9" name="椭圆 8"/>
            <p:cNvSpPr/>
            <p:nvPr/>
          </p:nvSpPr>
          <p:spPr>
            <a:xfrm>
              <a:off x="16208" y="7312"/>
              <a:ext cx="735" cy="1365"/>
            </a:xfrm>
            <a:prstGeom prst="ellipse">
              <a:avLst/>
            </a:prstGeom>
            <a:solidFill>
              <a:srgbClr val="AC0000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30" y="7492"/>
              <a:ext cx="918" cy="11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FFBA55">
                      <a:lumMod val="40000"/>
                      <a:lumOff val="60000"/>
                    </a:srgbClr>
                  </a:solidFill>
                  <a:cs typeface="汉仪文黑-55简" panose="00020600040101010101" charset="-122"/>
                </a:rPr>
                <a:t>劳模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868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57383" y="309245"/>
            <a:ext cx="3277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向劳动者致敬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8805" y="1609725"/>
            <a:ext cx="2194560" cy="2338070"/>
            <a:chOff x="898" y="2730"/>
            <a:chExt cx="3456" cy="3682"/>
          </a:xfrm>
        </p:grpSpPr>
        <p:sp>
          <p:nvSpPr>
            <p:cNvPr id="7" name="矩形 6"/>
            <p:cNvSpPr/>
            <p:nvPr/>
          </p:nvSpPr>
          <p:spPr>
            <a:xfrm>
              <a:off x="898" y="5617"/>
              <a:ext cx="3456" cy="795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242" y="2730"/>
              <a:ext cx="2670" cy="2670"/>
              <a:chOff x="540" y="2872"/>
              <a:chExt cx="2670" cy="267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40" y="2872"/>
                <a:ext cx="2670" cy="26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98" y="3130"/>
                <a:ext cx="2154" cy="2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630295" y="1609725"/>
            <a:ext cx="1977390" cy="2338070"/>
            <a:chOff x="1020" y="2730"/>
            <a:chExt cx="3114" cy="3682"/>
          </a:xfrm>
        </p:grpSpPr>
        <p:sp>
          <p:nvSpPr>
            <p:cNvPr id="12" name="矩形 11"/>
            <p:cNvSpPr/>
            <p:nvPr/>
          </p:nvSpPr>
          <p:spPr>
            <a:xfrm>
              <a:off x="1020" y="5617"/>
              <a:ext cx="3114" cy="795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242" y="2730"/>
              <a:ext cx="2670" cy="2670"/>
              <a:chOff x="540" y="2872"/>
              <a:chExt cx="2670" cy="267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40" y="2872"/>
                <a:ext cx="2670" cy="26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98" y="3130"/>
                <a:ext cx="2154" cy="2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4315" y="1609725"/>
            <a:ext cx="1977390" cy="2338070"/>
            <a:chOff x="1020" y="2730"/>
            <a:chExt cx="3114" cy="3682"/>
          </a:xfrm>
        </p:grpSpPr>
        <p:sp>
          <p:nvSpPr>
            <p:cNvPr id="17" name="矩形 16"/>
            <p:cNvSpPr/>
            <p:nvPr/>
          </p:nvSpPr>
          <p:spPr>
            <a:xfrm>
              <a:off x="1020" y="5617"/>
              <a:ext cx="3114" cy="795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242" y="2730"/>
              <a:ext cx="2670" cy="2670"/>
              <a:chOff x="540" y="2872"/>
              <a:chExt cx="2670" cy="267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40" y="2872"/>
                <a:ext cx="2670" cy="26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98" y="3130"/>
                <a:ext cx="2154" cy="2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9538335" y="1609725"/>
            <a:ext cx="1977390" cy="2338070"/>
            <a:chOff x="1020" y="2730"/>
            <a:chExt cx="3114" cy="3682"/>
          </a:xfrm>
        </p:grpSpPr>
        <p:sp>
          <p:nvSpPr>
            <p:cNvPr id="22" name="矩形 21"/>
            <p:cNvSpPr/>
            <p:nvPr/>
          </p:nvSpPr>
          <p:spPr>
            <a:xfrm>
              <a:off x="1020" y="5617"/>
              <a:ext cx="3114" cy="795"/>
            </a:xfrm>
            <a:prstGeom prst="rect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242" y="2730"/>
              <a:ext cx="2670" cy="2670"/>
              <a:chOff x="540" y="2872"/>
              <a:chExt cx="2670" cy="267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40" y="2872"/>
                <a:ext cx="2670" cy="26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98" y="3130"/>
                <a:ext cx="2154" cy="2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521798" y="3449362"/>
            <a:ext cx="2349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2000" dirty="0" smtClean="0">
                <a:solidFill>
                  <a:srgbClr val="FFBA55">
                    <a:lumMod val="40000"/>
                    <a:lumOff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走在时间前面的人</a:t>
            </a:r>
            <a:endParaRPr lang="zh-CN" altLang="en-US" sz="2000" dirty="0">
              <a:solidFill>
                <a:srgbClr val="FFBA55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94430" y="3514090"/>
            <a:ext cx="1895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2000" dirty="0" smtClean="0">
                <a:solidFill>
                  <a:srgbClr val="FFBA55">
                    <a:lumMod val="40000"/>
                    <a:lumOff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当代雷锋</a:t>
            </a:r>
            <a:endParaRPr lang="zh-CN" altLang="en-US" sz="2000" dirty="0">
              <a:solidFill>
                <a:srgbClr val="FFBA55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28130" y="3514090"/>
            <a:ext cx="1895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2000" dirty="0" smtClean="0">
                <a:solidFill>
                  <a:srgbClr val="FFBA55">
                    <a:lumMod val="40000"/>
                    <a:lumOff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铁路小巨人</a:t>
            </a:r>
            <a:endParaRPr lang="zh-CN" altLang="en-US" sz="2000" dirty="0">
              <a:solidFill>
                <a:srgbClr val="FFBA55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71355" y="3514090"/>
            <a:ext cx="1895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2000" dirty="0" smtClean="0">
                <a:solidFill>
                  <a:srgbClr val="FFBA55">
                    <a:lumMod val="40000"/>
                    <a:lumOff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金牌焊工</a:t>
            </a:r>
            <a:endParaRPr lang="zh-CN" altLang="en-US" sz="2000" dirty="0">
              <a:solidFill>
                <a:srgbClr val="FFBA55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81405" y="2138045"/>
            <a:ext cx="11912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王崇伦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58285" y="2138045"/>
            <a:ext cx="11214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郭明义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34530" y="2138045"/>
            <a:ext cx="11912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巨晓林</a:t>
            </a:r>
            <a:r>
              <a:rPr lang="zh-CN" altLang="en-US" sz="2400" dirty="0" smtClean="0">
                <a:solidFill>
                  <a:prstClr val="black"/>
                </a:solidFill>
                <a:cs typeface="汉仪文黑-55简" panose="00020600040101010101" charset="-122"/>
              </a:rPr>
              <a:t> </a:t>
            </a:r>
            <a:endParaRPr lang="zh-CN" altLang="en-US" sz="2400" dirty="0">
              <a:solidFill>
                <a:prstClr val="black"/>
              </a:solidFill>
              <a:cs typeface="汉仪文黑-55简" panose="0002060004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939655" y="2138045"/>
            <a:ext cx="119126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高凤林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pic>
        <p:nvPicPr>
          <p:cNvPr id="39" name="图片 38" descr="343632353233363b343632353238323bb5e3d4d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89075" y="2672080"/>
            <a:ext cx="352425" cy="352425"/>
          </a:xfrm>
          <a:prstGeom prst="rect">
            <a:avLst/>
          </a:prstGeom>
        </p:spPr>
      </p:pic>
      <p:pic>
        <p:nvPicPr>
          <p:cNvPr id="40" name="图片 39" descr="343632353233363b343632353238323bb5e3d4d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0875" y="2672080"/>
            <a:ext cx="352425" cy="352425"/>
          </a:xfrm>
          <a:prstGeom prst="rect">
            <a:avLst/>
          </a:prstGeom>
        </p:spPr>
      </p:pic>
      <p:pic>
        <p:nvPicPr>
          <p:cNvPr id="41" name="图片 40" descr="343632353233363b343632353238323bb5e3d4d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23150" y="2672080"/>
            <a:ext cx="352425" cy="352425"/>
          </a:xfrm>
          <a:prstGeom prst="rect">
            <a:avLst/>
          </a:prstGeom>
        </p:spPr>
      </p:pic>
      <p:pic>
        <p:nvPicPr>
          <p:cNvPr id="42" name="图片 41" descr="343632353233363b343632353238323bb5e3d4d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6850" y="2672080"/>
            <a:ext cx="352425" cy="352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9075" y="5141626"/>
            <a:ext cx="3416320" cy="742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讲述他们的故事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66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3" y="1214203"/>
            <a:ext cx="2903720" cy="435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9253" y="2323474"/>
            <a:ext cx="75713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议一议：</a:t>
            </a:r>
            <a:endParaRPr lang="en-US" altLang="zh-CN" sz="30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他们身上有哪些劳动者奋斗的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底色？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9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205928" y="3554635"/>
            <a:ext cx="5028279" cy="1827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他们热爱劳动、勤于劳动、善于劳动，他们用对事业的痴、对岗位的爱、对工作的狂，筑起共和国的大厦。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81" y="827050"/>
            <a:ext cx="4876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33865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幸福靠奋斗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致敬诚实劳动者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A121509D-B6BA-4E3F-A8EE-B3EAE8D1E2E9}"/>
              </a:ext>
            </a:extLst>
          </p:cNvPr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60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我是平凡劳动者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5106B76D-F745-4E5B-B8C4-BDB801B7DE55}"/>
              </a:ext>
            </a:extLst>
          </p:cNvPr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6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5415" y="3860800"/>
            <a:ext cx="11880000" cy="26206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black"/>
              </a:solidFill>
              <a:cs typeface="汉仪文黑-55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7383" y="309245"/>
            <a:ext cx="4432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我</a:t>
            </a:r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是平凡劳动者</a:t>
            </a:r>
            <a:endParaRPr lang="zh-CN" altLang="en-US" sz="3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sp>
        <p:nvSpPr>
          <p:cNvPr id="10" name="文本框 2"/>
          <p:cNvSpPr txBox="1"/>
          <p:nvPr>
            <p:custDataLst>
              <p:tags r:id="rId2"/>
            </p:custDataLst>
          </p:nvPr>
        </p:nvSpPr>
        <p:spPr>
          <a:xfrm>
            <a:off x="919480" y="1637766"/>
            <a:ext cx="3779520" cy="2279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  <a:spcAft>
                <a:spcPts val="900"/>
              </a:spcAft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劳动教育是校风建设的重要手段，也是同学们参与校风建设的途径之一。</a:t>
            </a:r>
          </a:p>
          <a:p>
            <a:pPr defTabSz="914400">
              <a:lnSpc>
                <a:spcPct val="130000"/>
              </a:lnSpc>
              <a:spcAft>
                <a:spcPts val="900"/>
              </a:spcAft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通过劳动培养集体荣誉感和高度的责任感，热爱劳动、珍惜劳动成果的优良品质和良好的卫生习惯。</a:t>
            </a:r>
          </a:p>
          <a:p>
            <a:pPr defTabSz="914400">
              <a:lnSpc>
                <a:spcPct val="130000"/>
              </a:lnSpc>
              <a:spcAft>
                <a:spcPts val="900"/>
              </a:spcAft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增强学会生存、学会生活、学会学习的实际本领。在劳动中创造美，体会劳动的乐趣。</a:t>
            </a:r>
          </a:p>
        </p:txBody>
      </p:sp>
      <p:sp>
        <p:nvSpPr>
          <p:cNvPr id="5" name="矩形 4"/>
          <p:cNvSpPr/>
          <p:nvPr/>
        </p:nvSpPr>
        <p:spPr>
          <a:xfrm>
            <a:off x="780764" y="955576"/>
            <a:ext cx="415498" cy="4015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 defTabSz="914400">
              <a:lnSpc>
                <a:spcPct val="130000"/>
              </a:lnSpc>
            </a:pPr>
            <a:r>
              <a:rPr lang="zh-CN" altLang="en-US" sz="1800" dirty="0" smtClean="0">
                <a:solidFill>
                  <a:srgbClr val="006C5F"/>
                </a:solidFill>
                <a:latin typeface="仓耳渔阳体 W05" panose="02020400000000000000" charset="-122"/>
                <a:ea typeface="仓耳渔阳体 W05" panose="02020400000000000000" charset="-122"/>
                <a:cs typeface="思源黑体 CN Regular" panose="020B0500000000000000" charset="-122"/>
              </a:rPr>
              <a:t>：</a:t>
            </a:r>
            <a:endParaRPr lang="zh-CN" altLang="en-US" sz="1800" dirty="0">
              <a:solidFill>
                <a:srgbClr val="006C5F"/>
              </a:solidFill>
              <a:latin typeface="仓耳渔阳体 W05" panose="02020400000000000000" charset="-122"/>
              <a:ea typeface="仓耳渔阳体 W05" panose="02020400000000000000" charset="-122"/>
              <a:cs typeface="思源黑体 CN Regular" panose="020B0500000000000000" charset="-122"/>
            </a:endParaRPr>
          </a:p>
        </p:txBody>
      </p:sp>
      <p:pic>
        <p:nvPicPr>
          <p:cNvPr id="26" name="图片 25" descr="01(1)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8475"/>
          <a:stretch>
            <a:fillRect/>
          </a:stretch>
        </p:blipFill>
        <p:spPr>
          <a:xfrm>
            <a:off x="5094815" y="3346085"/>
            <a:ext cx="1981200" cy="2386965"/>
          </a:xfrm>
          <a:prstGeom prst="rect">
            <a:avLst/>
          </a:prstGeom>
        </p:spPr>
      </p:pic>
      <p:pic>
        <p:nvPicPr>
          <p:cNvPr id="27" name="图片 26" descr="00(1)-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414371" y="2144755"/>
            <a:ext cx="2148205" cy="2290445"/>
          </a:xfrm>
          <a:prstGeom prst="rect">
            <a:avLst/>
          </a:prstGeom>
        </p:spPr>
      </p:pic>
      <p:pic>
        <p:nvPicPr>
          <p:cNvPr id="28" name="图片 27" descr="02(1)-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l="11364" t="5391" r="9154"/>
          <a:stretch>
            <a:fillRect/>
          </a:stretch>
        </p:blipFill>
        <p:spPr>
          <a:xfrm>
            <a:off x="9946165" y="955576"/>
            <a:ext cx="1713865" cy="2388870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885099" y="894816"/>
            <a:ext cx="2316662" cy="742950"/>
          </a:xfrm>
          <a:prstGeom prst="roundRect">
            <a:avLst/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1800" dirty="0">
                <a:solidFill>
                  <a:prstClr val="white"/>
                </a:solidFill>
                <a:cs typeface="汉仪文黑-55简" panose="00020600040101010101" charset="-122"/>
              </a:rPr>
              <a:t>劳动的意义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557271" y="4627293"/>
            <a:ext cx="1158331" cy="834394"/>
          </a:xfrm>
          <a:prstGeom prst="roundRect">
            <a:avLst/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1800" dirty="0" smtClean="0">
                <a:solidFill>
                  <a:prstClr val="white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学会</a:t>
            </a:r>
            <a:endParaRPr lang="en-US" altLang="zh-CN" sz="1800" dirty="0" smtClean="0">
              <a:solidFill>
                <a:prstClr val="white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  <a:p>
            <a:pPr algn="ctr" defTabSz="914400"/>
            <a:r>
              <a:rPr lang="zh-CN" altLang="en-US" sz="1800" dirty="0" smtClean="0">
                <a:solidFill>
                  <a:prstClr val="white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生存</a:t>
            </a:r>
            <a:endParaRPr lang="zh-CN" altLang="en-US" sz="1800" dirty="0">
              <a:solidFill>
                <a:prstClr val="white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864360" y="4627293"/>
            <a:ext cx="1123950" cy="834393"/>
          </a:xfrm>
          <a:prstGeom prst="roundRect">
            <a:avLst/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1800" dirty="0" smtClean="0">
                <a:solidFill>
                  <a:prstClr val="white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学会</a:t>
            </a:r>
            <a:endParaRPr lang="en-US" altLang="zh-CN" sz="1800" dirty="0" smtClean="0">
              <a:solidFill>
                <a:prstClr val="white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  <a:p>
            <a:pPr algn="ctr" defTabSz="914400"/>
            <a:r>
              <a:rPr lang="zh-CN" altLang="en-US" sz="1800" dirty="0" smtClean="0">
                <a:solidFill>
                  <a:prstClr val="white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生活</a:t>
            </a:r>
            <a:endParaRPr lang="zh-CN" altLang="en-US" sz="1800" dirty="0">
              <a:solidFill>
                <a:prstClr val="white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086099" y="4627294"/>
            <a:ext cx="1158331" cy="834392"/>
          </a:xfrm>
          <a:prstGeom prst="roundRect">
            <a:avLst/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1800" dirty="0" smtClean="0">
                <a:solidFill>
                  <a:prstClr val="white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学会</a:t>
            </a:r>
            <a:endParaRPr lang="en-US" altLang="zh-CN" sz="1800" dirty="0" smtClean="0">
              <a:solidFill>
                <a:prstClr val="white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  <a:p>
            <a:pPr algn="ctr" defTabSz="914400"/>
            <a:r>
              <a:rPr lang="zh-CN" altLang="en-US" sz="1800" dirty="0" smtClean="0">
                <a:solidFill>
                  <a:prstClr val="white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学习</a:t>
            </a:r>
            <a:endParaRPr lang="zh-CN" altLang="en-US" sz="1800" dirty="0">
              <a:solidFill>
                <a:prstClr val="white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408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836" y="4086223"/>
            <a:ext cx="11880000" cy="26206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black"/>
              </a:solidFill>
              <a:cs typeface="汉仪文黑-55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7383" y="309245"/>
            <a:ext cx="4432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我</a:t>
            </a:r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是平凡劳动者</a:t>
            </a:r>
            <a:endParaRPr lang="zh-CN" altLang="en-US" sz="3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pic>
        <p:nvPicPr>
          <p:cNvPr id="15" name="图片 14" descr="doctor-6810750_1280"/>
          <p:cNvPicPr>
            <a:picLocks noChangeAspect="1"/>
          </p:cNvPicPr>
          <p:nvPr/>
        </p:nvPicPr>
        <p:blipFill>
          <a:blip r:embed="rId5"/>
          <a:srcRect l="47260" t="11821"/>
          <a:stretch>
            <a:fillRect/>
          </a:stretch>
        </p:blipFill>
        <p:spPr>
          <a:xfrm>
            <a:off x="773007" y="1188297"/>
            <a:ext cx="2085340" cy="2557780"/>
          </a:xfrm>
          <a:prstGeom prst="rect">
            <a:avLst/>
          </a:prstGeom>
        </p:spPr>
      </p:pic>
      <p:pic>
        <p:nvPicPr>
          <p:cNvPr id="16" name="图片 15" descr="road-cleaning-staff-take-care-cleaning-streets-city-including-sweeping-streets-collecting-garbage-vacuuming-dust-make-city-clean-tidy-illustration-flat_1150-39607.web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CBF2F1">
                  <a:alpha val="100000"/>
                </a:srgbClr>
              </a:clrFrom>
              <a:clrTo>
                <a:srgbClr val="CBF2F1">
                  <a:alpha val="100000"/>
                  <a:alpha val="0"/>
                </a:srgbClr>
              </a:clrTo>
            </a:clrChange>
          </a:blip>
          <a:srcRect l="15628" r="44956" b="50000"/>
          <a:stretch>
            <a:fillRect/>
          </a:stretch>
        </p:blipFill>
        <p:spPr>
          <a:xfrm>
            <a:off x="4749799" y="1048914"/>
            <a:ext cx="2190750" cy="2836545"/>
          </a:xfrm>
          <a:prstGeom prst="rect">
            <a:avLst/>
          </a:prstGeom>
        </p:spPr>
      </p:pic>
      <p:pic>
        <p:nvPicPr>
          <p:cNvPr id="17" name="图片 16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6936"/>
          <a:stretch>
            <a:fillRect/>
          </a:stretch>
        </p:blipFill>
        <p:spPr>
          <a:xfrm>
            <a:off x="8123979" y="1179830"/>
            <a:ext cx="1972310" cy="2680970"/>
          </a:xfrm>
          <a:prstGeom prst="rect">
            <a:avLst/>
          </a:prstGeom>
        </p:spPr>
      </p:pic>
      <p:sp>
        <p:nvSpPr>
          <p:cNvPr id="18" name="文本框 1"/>
          <p:cNvSpPr txBox="1"/>
          <p:nvPr/>
        </p:nvSpPr>
        <p:spPr>
          <a:xfrm>
            <a:off x="360255" y="4120197"/>
            <a:ext cx="3342315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医院里，医生和护士匆忙的工作着，全靠他们的帮助，病人们才能恢复健康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Regular" panose="020B05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70658" y="5352414"/>
            <a:ext cx="907415" cy="88265"/>
            <a:chOff x="2203" y="9368"/>
            <a:chExt cx="1906" cy="186"/>
          </a:xfrm>
        </p:grpSpPr>
        <p:sp>
          <p:nvSpPr>
            <p:cNvPr id="20" name="椭圆 19"/>
            <p:cNvSpPr/>
            <p:nvPr/>
          </p:nvSpPr>
          <p:spPr>
            <a:xfrm>
              <a:off x="2203" y="9368"/>
              <a:ext cx="186" cy="186"/>
            </a:xfrm>
            <a:prstGeom prst="ellipse">
              <a:avLst/>
            </a:prstGeom>
            <a:gradFill>
              <a:gsLst>
                <a:gs pos="81000">
                  <a:srgbClr val="007F6D"/>
                </a:gs>
                <a:gs pos="19000">
                  <a:srgbClr val="007F6D"/>
                </a:gs>
                <a:gs pos="0">
                  <a:srgbClr val="00717E"/>
                </a:gs>
                <a:gs pos="100000">
                  <a:srgbClr val="00717E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547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891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235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579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</p:grpSp>
      <p:sp>
        <p:nvSpPr>
          <p:cNvPr id="33" name="文本框 2"/>
          <p:cNvSpPr txBox="1"/>
          <p:nvPr/>
        </p:nvSpPr>
        <p:spPr>
          <a:xfrm>
            <a:off x="4270798" y="4202747"/>
            <a:ext cx="353441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清晨，当我们还在梦中的时候，清洁工人就把每条大街小巷都扫了一遍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Regular" panose="020B0500000000000000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452745" y="5440679"/>
            <a:ext cx="907415" cy="88265"/>
            <a:chOff x="2203" y="9368"/>
            <a:chExt cx="1906" cy="186"/>
          </a:xfrm>
        </p:grpSpPr>
        <p:sp>
          <p:nvSpPr>
            <p:cNvPr id="35" name="椭圆 34"/>
            <p:cNvSpPr/>
            <p:nvPr/>
          </p:nvSpPr>
          <p:spPr>
            <a:xfrm>
              <a:off x="220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547" y="9368"/>
              <a:ext cx="186" cy="186"/>
            </a:xfrm>
            <a:prstGeom prst="ellipse">
              <a:avLst/>
            </a:prstGeom>
            <a:gradFill>
              <a:gsLst>
                <a:gs pos="81000">
                  <a:srgbClr val="007F6D"/>
                </a:gs>
                <a:gs pos="19000">
                  <a:srgbClr val="007F6D"/>
                </a:gs>
                <a:gs pos="0">
                  <a:srgbClr val="00717E"/>
                </a:gs>
                <a:gs pos="100000">
                  <a:srgbClr val="00717E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891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235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579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</p:grpSp>
      <p:sp>
        <p:nvSpPr>
          <p:cNvPr id="41" name="文本框 3"/>
          <p:cNvSpPr txBox="1"/>
          <p:nvPr/>
        </p:nvSpPr>
        <p:spPr>
          <a:xfrm>
            <a:off x="8062595" y="4208144"/>
            <a:ext cx="353441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交通警察们不管刮风下雨还是艳阳高照，都会坚守在自己的岗位上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Regular" panose="020B0500000000000000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407198" y="5440679"/>
            <a:ext cx="907415" cy="88265"/>
            <a:chOff x="2203" y="9368"/>
            <a:chExt cx="1906" cy="186"/>
          </a:xfrm>
        </p:grpSpPr>
        <p:sp>
          <p:nvSpPr>
            <p:cNvPr id="43" name="椭圆 42"/>
            <p:cNvSpPr/>
            <p:nvPr/>
          </p:nvSpPr>
          <p:spPr>
            <a:xfrm>
              <a:off x="220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547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891" y="9368"/>
              <a:ext cx="186" cy="186"/>
            </a:xfrm>
            <a:prstGeom prst="ellipse">
              <a:avLst/>
            </a:prstGeom>
            <a:gradFill>
              <a:gsLst>
                <a:gs pos="81000">
                  <a:srgbClr val="007F6D"/>
                </a:gs>
                <a:gs pos="19000">
                  <a:srgbClr val="007F6D"/>
                </a:gs>
                <a:gs pos="0">
                  <a:srgbClr val="00717E"/>
                </a:gs>
                <a:gs pos="100000">
                  <a:srgbClr val="00717E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235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579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769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836" y="4086223"/>
            <a:ext cx="11880000" cy="26206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black"/>
              </a:solidFill>
              <a:cs typeface="汉仪文黑-55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8502" y="632410"/>
            <a:ext cx="4432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我</a:t>
            </a:r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是平凡劳动者</a:t>
            </a:r>
            <a:endParaRPr lang="zh-CN" altLang="en-US" sz="3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</p:txBody>
      </p:sp>
      <p:pic>
        <p:nvPicPr>
          <p:cNvPr id="31" name="图片 30" descr="3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62" t="7082"/>
          <a:stretch>
            <a:fillRect/>
          </a:stretch>
        </p:blipFill>
        <p:spPr>
          <a:xfrm>
            <a:off x="805180" y="1892300"/>
            <a:ext cx="2811145" cy="2593340"/>
          </a:xfrm>
          <a:prstGeom prst="rect">
            <a:avLst/>
          </a:prstGeom>
        </p:spPr>
      </p:pic>
      <p:pic>
        <p:nvPicPr>
          <p:cNvPr id="32" name="图片 31" descr="4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22" r="6789" b="1794"/>
          <a:stretch>
            <a:fillRect/>
          </a:stretch>
        </p:blipFill>
        <p:spPr>
          <a:xfrm>
            <a:off x="4377055" y="2013585"/>
            <a:ext cx="3113405" cy="2594610"/>
          </a:xfrm>
          <a:prstGeom prst="rect">
            <a:avLst/>
          </a:prstGeom>
        </p:spPr>
      </p:pic>
      <p:pic>
        <p:nvPicPr>
          <p:cNvPr id="49" name="图片 48" descr="set-builders-foreman-handymen-working_1262-19316.web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0242" t="8032" b="9379"/>
          <a:stretch>
            <a:fillRect/>
          </a:stretch>
        </p:blipFill>
        <p:spPr>
          <a:xfrm>
            <a:off x="8867775" y="1921510"/>
            <a:ext cx="2847975" cy="2784475"/>
          </a:xfrm>
          <a:prstGeom prst="rect">
            <a:avLst/>
          </a:prstGeom>
        </p:spPr>
      </p:pic>
      <p:sp>
        <p:nvSpPr>
          <p:cNvPr id="50" name="文本框 1"/>
          <p:cNvSpPr txBox="1"/>
          <p:nvPr/>
        </p:nvSpPr>
        <p:spPr>
          <a:xfrm>
            <a:off x="601980" y="4841240"/>
            <a:ext cx="317373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如果没有开车的司机师傅，人们去哪都不方便，还可能哪也去不了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Regular" panose="020B0500000000000000" charset="-122"/>
            </a:endParaRPr>
          </a:p>
        </p:txBody>
      </p:sp>
      <p:sp>
        <p:nvSpPr>
          <p:cNvPr id="51" name="文本框 2"/>
          <p:cNvSpPr txBox="1"/>
          <p:nvPr/>
        </p:nvSpPr>
        <p:spPr>
          <a:xfrm>
            <a:off x="4542790" y="4841240"/>
            <a:ext cx="317373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土地上的工作者，晒着火辣辣的太阳，流着汗辛勤地劳作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cs typeface="思源黑体 CN Regular" panose="020B0500000000000000" charset="-122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8483600" y="4841240"/>
            <a:ext cx="317373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建筑工人建起一座座高楼大厦，他们是辛苦的农民工，是城市的铸造者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Regular" panose="020B0500000000000000" charset="-122"/>
              </a:rPr>
              <a:t>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Regular" panose="020B0500000000000000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735138" y="5962015"/>
            <a:ext cx="907415" cy="88265"/>
            <a:chOff x="2203" y="9368"/>
            <a:chExt cx="1906" cy="186"/>
          </a:xfrm>
        </p:grpSpPr>
        <p:sp>
          <p:nvSpPr>
            <p:cNvPr id="54" name="椭圆 53"/>
            <p:cNvSpPr/>
            <p:nvPr>
              <p:custDataLst>
                <p:tags r:id="rId17"/>
              </p:custDataLst>
            </p:nvPr>
          </p:nvSpPr>
          <p:spPr>
            <a:xfrm>
              <a:off x="220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55" name="椭圆 54"/>
            <p:cNvSpPr/>
            <p:nvPr>
              <p:custDataLst>
                <p:tags r:id="rId18"/>
              </p:custDataLst>
            </p:nvPr>
          </p:nvSpPr>
          <p:spPr>
            <a:xfrm>
              <a:off x="2547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56" name="椭圆 55"/>
            <p:cNvSpPr/>
            <p:nvPr>
              <p:custDataLst>
                <p:tags r:id="rId19"/>
              </p:custDataLst>
            </p:nvPr>
          </p:nvSpPr>
          <p:spPr>
            <a:xfrm>
              <a:off x="2891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57" name="椭圆 56"/>
            <p:cNvSpPr/>
            <p:nvPr>
              <p:custDataLst>
                <p:tags r:id="rId20"/>
              </p:custDataLst>
            </p:nvPr>
          </p:nvSpPr>
          <p:spPr>
            <a:xfrm>
              <a:off x="3235" y="9368"/>
              <a:ext cx="186" cy="186"/>
            </a:xfrm>
            <a:prstGeom prst="ellipse">
              <a:avLst/>
            </a:prstGeom>
            <a:gradFill>
              <a:gsLst>
                <a:gs pos="81000">
                  <a:srgbClr val="007F6D"/>
                </a:gs>
                <a:gs pos="19000">
                  <a:srgbClr val="007F6D"/>
                </a:gs>
                <a:gs pos="0">
                  <a:srgbClr val="00717E"/>
                </a:gs>
                <a:gs pos="100000">
                  <a:srgbClr val="00717E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58" name="椭圆 57"/>
            <p:cNvSpPr/>
            <p:nvPr>
              <p:custDataLst>
                <p:tags r:id="rId21"/>
              </p:custDataLst>
            </p:nvPr>
          </p:nvSpPr>
          <p:spPr>
            <a:xfrm>
              <a:off x="3579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59" name="椭圆 58"/>
            <p:cNvSpPr/>
            <p:nvPr>
              <p:custDataLst>
                <p:tags r:id="rId22"/>
              </p:custDataLst>
            </p:nvPr>
          </p:nvSpPr>
          <p:spPr>
            <a:xfrm>
              <a:off x="392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675948" y="5962015"/>
            <a:ext cx="907415" cy="88265"/>
            <a:chOff x="2203" y="9368"/>
            <a:chExt cx="1906" cy="186"/>
          </a:xfrm>
        </p:grpSpPr>
        <p:sp>
          <p:nvSpPr>
            <p:cNvPr id="61" name="椭圆 60"/>
            <p:cNvSpPr/>
            <p:nvPr>
              <p:custDataLst>
                <p:tags r:id="rId11"/>
              </p:custDataLst>
            </p:nvPr>
          </p:nvSpPr>
          <p:spPr>
            <a:xfrm>
              <a:off x="220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62" name="椭圆 61"/>
            <p:cNvSpPr/>
            <p:nvPr>
              <p:custDataLst>
                <p:tags r:id="rId12"/>
              </p:custDataLst>
            </p:nvPr>
          </p:nvSpPr>
          <p:spPr>
            <a:xfrm>
              <a:off x="2547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63" name="椭圆 62"/>
            <p:cNvSpPr/>
            <p:nvPr>
              <p:custDataLst>
                <p:tags r:id="rId13"/>
              </p:custDataLst>
            </p:nvPr>
          </p:nvSpPr>
          <p:spPr>
            <a:xfrm>
              <a:off x="2891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64" name="椭圆 63"/>
            <p:cNvSpPr/>
            <p:nvPr>
              <p:custDataLst>
                <p:tags r:id="rId14"/>
              </p:custDataLst>
            </p:nvPr>
          </p:nvSpPr>
          <p:spPr>
            <a:xfrm>
              <a:off x="3235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65" name="椭圆 64"/>
            <p:cNvSpPr/>
            <p:nvPr>
              <p:custDataLst>
                <p:tags r:id="rId15"/>
              </p:custDataLst>
            </p:nvPr>
          </p:nvSpPr>
          <p:spPr>
            <a:xfrm>
              <a:off x="3579" y="9368"/>
              <a:ext cx="186" cy="186"/>
            </a:xfrm>
            <a:prstGeom prst="ellipse">
              <a:avLst/>
            </a:prstGeom>
            <a:gradFill>
              <a:gsLst>
                <a:gs pos="81000">
                  <a:srgbClr val="007F6D"/>
                </a:gs>
                <a:gs pos="19000">
                  <a:srgbClr val="007F6D"/>
                </a:gs>
                <a:gs pos="0">
                  <a:srgbClr val="00717E"/>
                </a:gs>
                <a:gs pos="100000">
                  <a:srgbClr val="00717E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66" name="椭圆 65"/>
            <p:cNvSpPr/>
            <p:nvPr>
              <p:custDataLst>
                <p:tags r:id="rId16"/>
              </p:custDataLst>
            </p:nvPr>
          </p:nvSpPr>
          <p:spPr>
            <a:xfrm>
              <a:off x="392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16758" y="5962015"/>
            <a:ext cx="907415" cy="88265"/>
            <a:chOff x="2203" y="9368"/>
            <a:chExt cx="1906" cy="186"/>
          </a:xfrm>
        </p:grpSpPr>
        <p:sp>
          <p:nvSpPr>
            <p:cNvPr id="68" name="椭圆 67"/>
            <p:cNvSpPr/>
            <p:nvPr>
              <p:custDataLst>
                <p:tags r:id="rId5"/>
              </p:custDataLst>
            </p:nvPr>
          </p:nvSpPr>
          <p:spPr>
            <a:xfrm>
              <a:off x="2203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69" name="椭圆 68"/>
            <p:cNvSpPr/>
            <p:nvPr>
              <p:custDataLst>
                <p:tags r:id="rId6"/>
              </p:custDataLst>
            </p:nvPr>
          </p:nvSpPr>
          <p:spPr>
            <a:xfrm>
              <a:off x="2547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70" name="椭圆 69"/>
            <p:cNvSpPr/>
            <p:nvPr>
              <p:custDataLst>
                <p:tags r:id="rId7"/>
              </p:custDataLst>
            </p:nvPr>
          </p:nvSpPr>
          <p:spPr>
            <a:xfrm>
              <a:off x="2891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71" name="椭圆 70"/>
            <p:cNvSpPr/>
            <p:nvPr>
              <p:custDataLst>
                <p:tags r:id="rId8"/>
              </p:custDataLst>
            </p:nvPr>
          </p:nvSpPr>
          <p:spPr>
            <a:xfrm>
              <a:off x="3235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72" name="椭圆 71"/>
            <p:cNvSpPr/>
            <p:nvPr>
              <p:custDataLst>
                <p:tags r:id="rId9"/>
              </p:custDataLst>
            </p:nvPr>
          </p:nvSpPr>
          <p:spPr>
            <a:xfrm>
              <a:off x="3579" y="9368"/>
              <a:ext cx="186" cy="1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  <p:sp>
          <p:nvSpPr>
            <p:cNvPr id="73" name="椭圆 72"/>
            <p:cNvSpPr/>
            <p:nvPr>
              <p:custDataLst>
                <p:tags r:id="rId10"/>
              </p:custDataLst>
            </p:nvPr>
          </p:nvSpPr>
          <p:spPr>
            <a:xfrm>
              <a:off x="3923" y="9368"/>
              <a:ext cx="186" cy="186"/>
            </a:xfrm>
            <a:prstGeom prst="ellipse">
              <a:avLst/>
            </a:prstGeom>
            <a:gradFill>
              <a:gsLst>
                <a:gs pos="81000">
                  <a:srgbClr val="007F6D"/>
                </a:gs>
                <a:gs pos="19000">
                  <a:srgbClr val="007F6D"/>
                </a:gs>
                <a:gs pos="0">
                  <a:srgbClr val="00717E"/>
                </a:gs>
                <a:gs pos="100000">
                  <a:srgbClr val="00717E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思源黑体 CN Regular" panose="020B0500000000000000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9432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E17EB21-CBE8-448F-9805-77CD01264BB0}"/>
              </a:ext>
            </a:extLst>
          </p:cNvPr>
          <p:cNvSpPr/>
          <p:nvPr/>
        </p:nvSpPr>
        <p:spPr>
          <a:xfrm>
            <a:off x="1928867" y="2498439"/>
            <a:ext cx="9178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000" algn="just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寻找身边通过劳动改变命运的平凡人物，记录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并分享他们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的典型事例，分析劳动在他们命运中起的重要作用。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12000" algn="just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每个同学选择一个自己喜欢的劳动方式，写一篇关于这个劳动方式的文章，或者制作一个关于这个劳动方式的海报。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618C9993-6F6D-4BC7-B89F-36F2EC7226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700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43120" y="309245"/>
            <a:ext cx="2905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600" b="1" dirty="0">
                <a:solidFill>
                  <a:prstClr val="black"/>
                </a:solidFill>
                <a:cs typeface="汉仪文黑-55简" panose="00020600040101010101" charset="-122"/>
              </a:rPr>
              <a:t>劳动节简介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2900" y="1521460"/>
            <a:ext cx="3683000" cy="4960620"/>
            <a:chOff x="540" y="2396"/>
            <a:chExt cx="5800" cy="7812"/>
          </a:xfrm>
        </p:grpSpPr>
        <p:sp>
          <p:nvSpPr>
            <p:cNvPr id="11" name="椭圆 10"/>
            <p:cNvSpPr/>
            <p:nvPr/>
          </p:nvSpPr>
          <p:spPr>
            <a:xfrm>
              <a:off x="2100" y="2690"/>
              <a:ext cx="2634" cy="2634"/>
            </a:xfrm>
            <a:prstGeom prst="ellipse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40" y="3862"/>
              <a:ext cx="5800" cy="6346"/>
            </a:xfrm>
            <a:prstGeom prst="roundRect">
              <a:avLst>
                <a:gd name="adj" fmla="val 1931"/>
              </a:avLst>
            </a:prstGeom>
            <a:solidFill>
              <a:schemeClr val="bg1"/>
            </a:solidFill>
            <a:ln>
              <a:solidFill>
                <a:srgbClr val="A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>
              <a:off x="1861" y="2396"/>
              <a:ext cx="3134" cy="3134"/>
            </a:xfrm>
            <a:prstGeom prst="arc">
              <a:avLst>
                <a:gd name="adj1" fmla="val 14214041"/>
                <a:gd name="adj2" fmla="val 21332144"/>
              </a:avLst>
            </a:prstGeom>
            <a:noFill/>
            <a:ln>
              <a:solidFill>
                <a:srgbClr val="AC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C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>
              <a:off x="1873" y="2396"/>
              <a:ext cx="3134" cy="3134"/>
            </a:xfrm>
            <a:prstGeom prst="arc">
              <a:avLst>
                <a:gd name="adj1" fmla="val 11050299"/>
                <a:gd name="adj2" fmla="val 14013333"/>
              </a:avLst>
            </a:prstGeom>
            <a:noFill/>
            <a:ln>
              <a:solidFill>
                <a:srgbClr val="AC000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C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54500" y="1521460"/>
            <a:ext cx="3683000" cy="4960620"/>
            <a:chOff x="540" y="2396"/>
            <a:chExt cx="5800" cy="7812"/>
          </a:xfrm>
        </p:grpSpPr>
        <p:sp>
          <p:nvSpPr>
            <p:cNvPr id="18" name="椭圆 17"/>
            <p:cNvSpPr/>
            <p:nvPr/>
          </p:nvSpPr>
          <p:spPr>
            <a:xfrm>
              <a:off x="2100" y="2690"/>
              <a:ext cx="2634" cy="2634"/>
            </a:xfrm>
            <a:prstGeom prst="ellipse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40" y="3862"/>
              <a:ext cx="5800" cy="6346"/>
            </a:xfrm>
            <a:prstGeom prst="roundRect">
              <a:avLst>
                <a:gd name="adj" fmla="val 1931"/>
              </a:avLst>
            </a:prstGeom>
            <a:solidFill>
              <a:schemeClr val="bg1"/>
            </a:solidFill>
            <a:ln>
              <a:solidFill>
                <a:srgbClr val="A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>
              <a:off x="1861" y="2396"/>
              <a:ext cx="3134" cy="3134"/>
            </a:xfrm>
            <a:prstGeom prst="arc">
              <a:avLst>
                <a:gd name="adj1" fmla="val 14214041"/>
                <a:gd name="adj2" fmla="val 21332144"/>
              </a:avLst>
            </a:prstGeom>
            <a:noFill/>
            <a:ln>
              <a:solidFill>
                <a:srgbClr val="AC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C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>
              <a:off x="1873" y="2396"/>
              <a:ext cx="3134" cy="3134"/>
            </a:xfrm>
            <a:prstGeom prst="arc">
              <a:avLst>
                <a:gd name="adj1" fmla="val 11050299"/>
                <a:gd name="adj2" fmla="val 14013333"/>
              </a:avLst>
            </a:prstGeom>
            <a:noFill/>
            <a:ln>
              <a:solidFill>
                <a:srgbClr val="AC000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C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66100" y="1521460"/>
            <a:ext cx="3683000" cy="4960620"/>
            <a:chOff x="540" y="2396"/>
            <a:chExt cx="5800" cy="7812"/>
          </a:xfrm>
        </p:grpSpPr>
        <p:sp>
          <p:nvSpPr>
            <p:cNvPr id="23" name="椭圆 22"/>
            <p:cNvSpPr/>
            <p:nvPr/>
          </p:nvSpPr>
          <p:spPr>
            <a:xfrm>
              <a:off x="2100" y="2690"/>
              <a:ext cx="2634" cy="2634"/>
            </a:xfrm>
            <a:prstGeom prst="ellipse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40" y="3862"/>
              <a:ext cx="5800" cy="6346"/>
            </a:xfrm>
            <a:prstGeom prst="roundRect">
              <a:avLst>
                <a:gd name="adj" fmla="val 1931"/>
              </a:avLst>
            </a:prstGeom>
            <a:solidFill>
              <a:schemeClr val="bg1"/>
            </a:solidFill>
            <a:ln>
              <a:solidFill>
                <a:srgbClr val="A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>
              <a:off x="1861" y="2396"/>
              <a:ext cx="3134" cy="3134"/>
            </a:xfrm>
            <a:prstGeom prst="arc">
              <a:avLst>
                <a:gd name="adj1" fmla="val 14214041"/>
                <a:gd name="adj2" fmla="val 21332144"/>
              </a:avLst>
            </a:prstGeom>
            <a:noFill/>
            <a:ln>
              <a:solidFill>
                <a:srgbClr val="AC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C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>
              <a:off x="1873" y="2396"/>
              <a:ext cx="3134" cy="3134"/>
            </a:xfrm>
            <a:prstGeom prst="arc">
              <a:avLst>
                <a:gd name="adj1" fmla="val 11050299"/>
                <a:gd name="adj2" fmla="val 14013333"/>
              </a:avLst>
            </a:prstGeom>
            <a:noFill/>
            <a:ln>
              <a:solidFill>
                <a:srgbClr val="AC000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C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26160" y="2906395"/>
            <a:ext cx="2229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2800" dirty="0">
                <a:solidFill>
                  <a:prstClr val="black"/>
                </a:solidFill>
                <a:cs typeface="汉仪文黑-55简" panose="00020600040101010101" charset="-122"/>
              </a:rPr>
              <a:t>劳动节时间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966335" y="2906395"/>
            <a:ext cx="2229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2800" dirty="0" smtClean="0">
                <a:solidFill>
                  <a:prstClr val="black"/>
                </a:solidFill>
                <a:cs typeface="汉仪文黑-55简" panose="00020600040101010101" charset="-122"/>
              </a:rPr>
              <a:t>劳动意义</a:t>
            </a:r>
            <a:endParaRPr lang="zh-CN" altLang="en-US" sz="2800" dirty="0">
              <a:solidFill>
                <a:prstClr val="black"/>
              </a:solidFill>
              <a:cs typeface="汉仪文黑-55简" panose="000206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06510" y="2906395"/>
            <a:ext cx="2229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2800" dirty="0" smtClean="0">
                <a:solidFill>
                  <a:prstClr val="black"/>
                </a:solidFill>
                <a:cs typeface="汉仪文黑-55简" panose="00020600040101010101" charset="-122"/>
              </a:rPr>
              <a:t>劳动精神</a:t>
            </a:r>
            <a:endParaRPr lang="zh-CN" altLang="en-US" sz="2800" dirty="0">
              <a:solidFill>
                <a:prstClr val="black"/>
              </a:solidFill>
              <a:cs typeface="汉仪文黑-55简" panose="0002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6125" y="3947795"/>
            <a:ext cx="28771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000">
                <a:solidFill>
                  <a:prstClr val="black"/>
                </a:solidFill>
                <a:cs typeface="汉仪文黑-55简" panose="00020600040101010101" charset="-122"/>
              </a:rPr>
              <a:t>每年的阳历</a:t>
            </a:r>
            <a:r>
              <a:rPr lang="en-US" altLang="zh-CN" sz="2000">
                <a:solidFill>
                  <a:prstClr val="black"/>
                </a:solidFill>
                <a:cs typeface="汉仪文黑-55简" panose="00020600040101010101" charset="-122"/>
              </a:rPr>
              <a:t>5</a:t>
            </a:r>
            <a:r>
              <a:rPr lang="zh-CN" altLang="en-US" sz="2000">
                <a:solidFill>
                  <a:prstClr val="black"/>
                </a:solidFill>
                <a:cs typeface="汉仪文黑-55简" panose="00020600040101010101" charset="-122"/>
              </a:rPr>
              <a:t>月</a:t>
            </a:r>
            <a:r>
              <a:rPr lang="en-US" altLang="zh-CN" sz="2000">
                <a:solidFill>
                  <a:prstClr val="black"/>
                </a:solidFill>
                <a:cs typeface="汉仪文黑-55简" panose="00020600040101010101" charset="-122"/>
              </a:rPr>
              <a:t>1</a:t>
            </a:r>
            <a:r>
              <a:rPr lang="zh-CN" altLang="en-US" sz="2000">
                <a:solidFill>
                  <a:prstClr val="black"/>
                </a:solidFill>
                <a:cs typeface="汉仪文黑-55简" panose="00020600040101010101" charset="-122"/>
              </a:rPr>
              <a:t>日为劳动节。是世界上80多个国家的全国性节日，它是全世界劳动人民共同拥有的节日。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1130300" y="3428365"/>
            <a:ext cx="2038350" cy="0"/>
          </a:xfrm>
          <a:prstGeom prst="line">
            <a:avLst/>
          </a:prstGeom>
          <a:ln w="28575">
            <a:solidFill>
              <a:srgbClr val="A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076825" y="3428365"/>
            <a:ext cx="2038350" cy="0"/>
          </a:xfrm>
          <a:prstGeom prst="line">
            <a:avLst/>
          </a:prstGeom>
          <a:ln w="28575">
            <a:solidFill>
              <a:srgbClr val="A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982075" y="3428365"/>
            <a:ext cx="2038350" cy="0"/>
          </a:xfrm>
          <a:prstGeom prst="line">
            <a:avLst/>
          </a:prstGeom>
          <a:ln w="28575">
            <a:solidFill>
              <a:srgbClr val="A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657090" y="3871595"/>
            <a:ext cx="28771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000">
                <a:solidFill>
                  <a:prstClr val="black"/>
                </a:solidFill>
                <a:cs typeface="汉仪文黑-55简" panose="00020600040101010101" charset="-122"/>
              </a:rPr>
              <a:t>表明劳动者争取到了合法权益，</a:t>
            </a:r>
            <a:r>
              <a:rPr lang="en-US" altLang="zh-CN" sz="2000">
                <a:solidFill>
                  <a:prstClr val="black"/>
                </a:solidFill>
                <a:cs typeface="汉仪文黑-55简" panose="00020600040101010101" charset="-122"/>
              </a:rPr>
              <a:t>1989</a:t>
            </a:r>
            <a:r>
              <a:rPr lang="zh-CN" altLang="en-US" sz="2000">
                <a:solidFill>
                  <a:prstClr val="black"/>
                </a:solidFill>
                <a:cs typeface="汉仪文黑-55简" panose="00020600040101010101" charset="-122"/>
              </a:rPr>
              <a:t>年后，国务院基本上每</a:t>
            </a:r>
            <a:r>
              <a:rPr lang="en-US" altLang="zh-CN" sz="2000">
                <a:solidFill>
                  <a:prstClr val="black"/>
                </a:solidFill>
                <a:cs typeface="汉仪文黑-55简" panose="00020600040101010101" charset="-122"/>
              </a:rPr>
              <a:t>5</a:t>
            </a:r>
            <a:r>
              <a:rPr lang="zh-CN" altLang="en-US" sz="2000">
                <a:solidFill>
                  <a:prstClr val="black"/>
                </a:solidFill>
                <a:cs typeface="汉仪文黑-55简" panose="00020600040101010101" charset="-122"/>
              </a:rPr>
              <a:t>年表彰一次全国劳动模范和先进工作者，每次表彰</a:t>
            </a:r>
            <a:r>
              <a:rPr lang="en-US" altLang="zh-CN" sz="2000">
                <a:solidFill>
                  <a:prstClr val="black"/>
                </a:solidFill>
                <a:cs typeface="汉仪文黑-55简" panose="00020600040101010101" charset="-122"/>
              </a:rPr>
              <a:t>3000</a:t>
            </a:r>
            <a:r>
              <a:rPr lang="zh-CN" altLang="en-US" sz="2000">
                <a:solidFill>
                  <a:prstClr val="black"/>
                </a:solidFill>
                <a:cs typeface="汉仪文黑-55简" panose="00020600040101010101" charset="-122"/>
              </a:rPr>
              <a:t>人左右。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68690" y="3686810"/>
            <a:ext cx="3124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000" dirty="0" smtClean="0">
                <a:solidFill>
                  <a:prstClr val="black"/>
                </a:solidFill>
                <a:cs typeface="汉仪文黑-55简" panose="00020600040101010101" charset="-122"/>
              </a:rPr>
              <a:t>是关于</a:t>
            </a:r>
            <a:r>
              <a:rPr lang="zh-CN" altLang="en-US" sz="2000" dirty="0">
                <a:solidFill>
                  <a:prstClr val="black"/>
                </a:solidFill>
                <a:cs typeface="汉仪文黑-55简" panose="00020600040101010101" charset="-122"/>
              </a:rPr>
              <a:t>劳动的理念认知和行为实践的集中体现，在理念认知上表现为全社会尊重劳动、崇尚劳动、热爱劳动；在行为实践上表现为劳动者辛勤劳动、诚实劳动、创造性劳动。</a:t>
            </a:r>
          </a:p>
        </p:txBody>
      </p:sp>
      <p:pic>
        <p:nvPicPr>
          <p:cNvPr id="36" name="图片 35" descr="343632353233363b343632353236383bb4b4d2e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56435" y="1910715"/>
            <a:ext cx="457200" cy="457200"/>
          </a:xfrm>
          <a:prstGeom prst="rect">
            <a:avLst/>
          </a:prstGeom>
        </p:spPr>
      </p:pic>
      <p:pic>
        <p:nvPicPr>
          <p:cNvPr id="37" name="图片 36" descr="343632353233363b343632353236373bb7d6c0e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67400" y="1915160"/>
            <a:ext cx="457200" cy="457200"/>
          </a:xfrm>
          <a:prstGeom prst="rect">
            <a:avLst/>
          </a:prstGeom>
        </p:spPr>
      </p:pic>
      <p:pic>
        <p:nvPicPr>
          <p:cNvPr id="38" name="图片 37" descr="343632353233363b343632353237383bcec4bcfe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21545" y="1915160"/>
            <a:ext cx="457200" cy="457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731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>
            <a:extLst>
              <a:ext uri="{FF2B5EF4-FFF2-40B4-BE49-F238E27FC236}">
                <a16:creationId xmlns="" xmlns:a16="http://schemas.microsoft.com/office/drawing/2014/main" id="{D11A8895-C31F-4A26-9354-1BAD65FDF213}"/>
              </a:ext>
            </a:extLst>
          </p:cNvPr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 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359564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329511"/>
            <a:ext cx="8109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（案例）</a:t>
            </a:r>
            <a:endParaRPr lang="en-US" altLang="zh-CN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endParaRPr lang="en-US" altLang="zh-CN" sz="3600" dirty="0" smtClean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故事中的主人翁是怎样通过努力劳动实现人生梦想的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自己身边有通过劳动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改变命运的普通劳动者吗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99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幸福靠奋斗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致敬诚实劳动者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我是平凡劳动者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6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40204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马克思主义劳动观</a:t>
            </a: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476"/>
          <p:cNvSpPr>
            <a:spLocks noEditPoints="1"/>
          </p:cNvSpPr>
          <p:nvPr/>
        </p:nvSpPr>
        <p:spPr bwMode="auto">
          <a:xfrm>
            <a:off x="1611478" y="1758806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E93E3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493"/>
          <p:cNvSpPr>
            <a:spLocks noChangeArrowheads="1"/>
          </p:cNvSpPr>
          <p:nvPr/>
        </p:nvSpPr>
        <p:spPr bwMode="auto">
          <a:xfrm>
            <a:off x="1766946" y="4554441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E93E3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97"/>
          <p:cNvSpPr>
            <a:spLocks noEditPoints="1"/>
          </p:cNvSpPr>
          <p:nvPr/>
        </p:nvSpPr>
        <p:spPr bwMode="auto">
          <a:xfrm>
            <a:off x="7033796" y="3336688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E93E3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611478" y="26055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391230" y="4252659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611478" y="5390881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98"/>
          <p:cNvSpPr txBox="1"/>
          <p:nvPr/>
        </p:nvSpPr>
        <p:spPr>
          <a:xfrm>
            <a:off x="359964" y="2778495"/>
            <a:ext cx="6955750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是劳动的产物，劳动创造了人类生存所必需的全部物质条件和精神条件。</a:t>
            </a:r>
          </a:p>
        </p:txBody>
      </p:sp>
      <p:sp>
        <p:nvSpPr>
          <p:cNvPr id="31" name="TextBox 499"/>
          <p:cNvSpPr txBox="1"/>
          <p:nvPr/>
        </p:nvSpPr>
        <p:spPr>
          <a:xfrm>
            <a:off x="8318741" y="3680584"/>
            <a:ext cx="441146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32" name="TextBox 500"/>
          <p:cNvSpPr txBox="1"/>
          <p:nvPr/>
        </p:nvSpPr>
        <p:spPr>
          <a:xfrm>
            <a:off x="3617266" y="4817013"/>
            <a:ext cx="441146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35" name="TextBox 504"/>
          <p:cNvSpPr txBox="1"/>
          <p:nvPr/>
        </p:nvSpPr>
        <p:spPr>
          <a:xfrm>
            <a:off x="6391230" y="4412843"/>
            <a:ext cx="429616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 smtClean="0"/>
              <a:t>劳动是人类全部社会关系形成和发展的基础</a:t>
            </a:r>
            <a:endParaRPr lang="zh-CN" altLang="en-US" sz="1600" dirty="0"/>
          </a:p>
        </p:txBody>
      </p:sp>
      <p:sp>
        <p:nvSpPr>
          <p:cNvPr id="36" name="TextBox 505"/>
          <p:cNvSpPr txBox="1"/>
          <p:nvPr/>
        </p:nvSpPr>
        <p:spPr>
          <a:xfrm>
            <a:off x="1611478" y="5559292"/>
            <a:ext cx="429616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 smtClean="0"/>
              <a:t>劳动是促使社会历史发展的根本推动力量</a:t>
            </a:r>
            <a:endParaRPr lang="zh-CN" altLang="en-US" sz="1600" dirty="0"/>
          </a:p>
        </p:txBody>
      </p:sp>
      <p:sp>
        <p:nvSpPr>
          <p:cNvPr id="19" name="TextBox 499"/>
          <p:cNvSpPr txBox="1"/>
          <p:nvPr/>
        </p:nvSpPr>
        <p:spPr>
          <a:xfrm>
            <a:off x="3646224" y="1936024"/>
            <a:ext cx="441146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壹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09145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30" grpId="0"/>
      <p:bldP spid="31" grpId="0"/>
      <p:bldP spid="32" grpId="0"/>
      <p:bldP spid="35" grpId="0"/>
      <p:bldP spid="36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53026" y="652177"/>
            <a:ext cx="813556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劳动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精神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pPr algn="ctr"/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是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每一位劳动者为创造美好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生活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pPr algn="ctr"/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而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在劳动过程中秉持的劳动态度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、劳动理念及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展现出的劳动精神风貌。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29254" y="4015659"/>
            <a:ext cx="7007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崇尚劳动、热爱劳动、辛勤劳动、诚实劳动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5" y="2711406"/>
            <a:ext cx="3464403" cy="365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448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43120" y="309245"/>
            <a:ext cx="290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幸福靠奋斗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850" y="3917315"/>
            <a:ext cx="340550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中国特色社会主义是不断发展、不断前进的事业,犹如一部鸿篇巨作,需要一代又一代辛勤的劳动者继续奋笔书写。幸福不会从天而降,蓝图也不会自动成真。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42883" y="1936115"/>
            <a:ext cx="670623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中华民族伟大复兴的中国梦,需要靠辛勤的劳动创造,靠奋斗精神引领。始终崇尚劳动,弘扬劳模精神、劳动精神、工匠精神,重视发挥工人阶级和广大劳动群众的主力军作用,追梦的脚步才格外坚实,圆梦的力量才更加澎湃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43595" y="3917315"/>
            <a:ext cx="340550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就是要脚踏实地,兢兢业业,追求卓越;就是要干一行爱一行,专一行精一行,立足平凡的工作岗位干出不平凡的业绩用劳动成果展现自我价值,用实干精神为祖国贡献力量。</a:t>
            </a:r>
          </a:p>
        </p:txBody>
      </p:sp>
      <p:pic>
        <p:nvPicPr>
          <p:cNvPr id="7" name="图片 6" descr="343633353930393b343633363337383bbdf8b2bdd1abd5c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3950" y="3233420"/>
            <a:ext cx="684000" cy="684000"/>
          </a:xfrm>
          <a:prstGeom prst="rect">
            <a:avLst/>
          </a:prstGeom>
        </p:spPr>
      </p:pic>
      <p:pic>
        <p:nvPicPr>
          <p:cNvPr id="8" name="图片 7" descr="343633353930393b343633363336323b3531d1abd5c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54000" y="1299845"/>
            <a:ext cx="684000" cy="684000"/>
          </a:xfrm>
          <a:prstGeom prst="rect">
            <a:avLst/>
          </a:prstGeom>
        </p:spPr>
      </p:pic>
      <p:pic>
        <p:nvPicPr>
          <p:cNvPr id="9" name="图片 8" descr="343633353930393b343633363336343bc0cdb6afd1abd5c2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04400" y="3233420"/>
            <a:ext cx="684000" cy="684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996055" y="3599815"/>
            <a:ext cx="4183380" cy="4099560"/>
            <a:chOff x="6293" y="5669"/>
            <a:chExt cx="6588" cy="6456"/>
          </a:xfrm>
        </p:grpSpPr>
        <p:grpSp>
          <p:nvGrpSpPr>
            <p:cNvPr id="13" name="组合 12"/>
            <p:cNvGrpSpPr/>
            <p:nvPr/>
          </p:nvGrpSpPr>
          <p:grpSpPr>
            <a:xfrm>
              <a:off x="6293" y="5669"/>
              <a:ext cx="6589" cy="6457"/>
              <a:chOff x="6293" y="5669"/>
              <a:chExt cx="6589" cy="6457"/>
            </a:xfrm>
          </p:grpSpPr>
          <p:sp>
            <p:nvSpPr>
              <p:cNvPr id="3" name="弧形 2"/>
              <p:cNvSpPr/>
              <p:nvPr/>
            </p:nvSpPr>
            <p:spPr>
              <a:xfrm>
                <a:off x="6488" y="5902"/>
                <a:ext cx="6225" cy="6225"/>
              </a:xfrm>
              <a:prstGeom prst="arc">
                <a:avLst>
                  <a:gd name="adj1" fmla="val 8977028"/>
                  <a:gd name="adj2" fmla="val 1840241"/>
                </a:avLst>
              </a:prstGeom>
              <a:noFill/>
              <a:ln>
                <a:solidFill>
                  <a:srgbClr val="AC0000"/>
                </a:solidFill>
                <a:prstDash val="dash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293" y="8227"/>
                <a:ext cx="454" cy="4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9373" y="5669"/>
                <a:ext cx="454" cy="4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2428" y="8227"/>
                <a:ext cx="454" cy="4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white"/>
                  </a:solidFill>
                  <a:cs typeface="汉仪文黑-55简" panose="00020600040101010101" charset="-122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9510" y="5820"/>
              <a:ext cx="170" cy="170"/>
            </a:xfrm>
            <a:prstGeom prst="ellipse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435" y="8369"/>
              <a:ext cx="170" cy="170"/>
            </a:xfrm>
            <a:prstGeom prst="ellipse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2588" y="8369"/>
              <a:ext cx="170" cy="170"/>
            </a:xfrm>
            <a:prstGeom prst="ellipse">
              <a:avLst/>
            </a:prstGeom>
            <a:solidFill>
              <a:srgbClr val="A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  <a:cs typeface="汉仪文黑-55简" panose="00020600040101010101" charset="-122"/>
              </a:endParaRPr>
            </a:p>
          </p:txBody>
        </p:sp>
      </p:grpSp>
      <p:pic>
        <p:nvPicPr>
          <p:cNvPr id="20" name="图片 19" descr="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1550" y="4382135"/>
            <a:ext cx="2714625" cy="2161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977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873250"/>
            <a:ext cx="5666740" cy="42602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6898" y="414176"/>
            <a:ext cx="290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幸福靠奋斗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40147" y="1873250"/>
            <a:ext cx="573913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“三百六十行行行出状元”。</a:t>
            </a:r>
          </a:p>
          <a:p>
            <a:pPr defTabSz="914400">
              <a:lnSpc>
                <a:spcPct val="13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任何一个大项目，任何一个新发明都需要不同的劳动予以完善。</a:t>
            </a:r>
          </a:p>
          <a:p>
            <a:pPr defTabSz="914400">
              <a:lnSpc>
                <a:spcPct val="13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大技术大项目需要工匠，看似不起眼的平凡工作同样需要工匠，工匠无处不在。</a:t>
            </a:r>
          </a:p>
          <a:p>
            <a:pPr defTabSz="914400">
              <a:lnSpc>
                <a:spcPct val="130000"/>
              </a:lnSpc>
            </a:pP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文黑-55简" panose="00020600040101010101" charset="-122"/>
            </a:endParaRPr>
          </a:p>
          <a:p>
            <a:pPr defTabSz="91440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只有劳动者处处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发扬劳动精神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文黑-55简" panose="00020600040101010101" charset="-122"/>
              </a:rPr>
              <a:t>，企业才能多出效益。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540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幸福靠奋斗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致敬诚实劳动者</a:t>
              </a:r>
              <a:endParaRPr lang="zh-CN" altLang="zh-CN" sz="1400" kern="1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我是平凡劳动者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8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4340,&quot;width&quot;:6645}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5429,&quot;width&quot;:3546}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文黑-55简"/>
        <a:ea typeface="汉仪文黑-55简"/>
        <a:cs typeface=""/>
      </a:majorFont>
      <a:minorFont>
        <a:latin typeface="汉仪文黑-55简"/>
        <a:ea typeface="汉仪文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0"/>
          </a:spcBef>
          <a:spcAft>
            <a:spcPts val="0"/>
          </a:spcAft>
          <a:defRPr lang="zh-CN" altLang="en-US" sz="200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文黑-55简"/>
        <a:ea typeface="汉仪文黑-55简"/>
        <a:cs typeface=""/>
      </a:majorFont>
      <a:minorFont>
        <a:latin typeface="汉仪文黑-55简"/>
        <a:ea typeface="汉仪文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0"/>
          </a:spcBef>
          <a:spcAft>
            <a:spcPts val="0"/>
          </a:spcAft>
          <a:defRPr lang="zh-CN" altLang="en-US" sz="200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文黑-55简"/>
        <a:ea typeface="汉仪文黑-55简"/>
        <a:cs typeface=""/>
      </a:majorFont>
      <a:minorFont>
        <a:latin typeface="汉仪文黑-55简"/>
        <a:ea typeface="汉仪文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0"/>
          </a:spcBef>
          <a:spcAft>
            <a:spcPts val="0"/>
          </a:spcAft>
          <a:defRPr lang="zh-CN" altLang="en-US" sz="200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文黑-55简"/>
        <a:ea typeface="汉仪文黑-55简"/>
        <a:cs typeface=""/>
      </a:majorFont>
      <a:minorFont>
        <a:latin typeface="汉仪文黑-55简"/>
        <a:ea typeface="汉仪文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0"/>
          </a:spcBef>
          <a:spcAft>
            <a:spcPts val="0"/>
          </a:spcAft>
          <a:defRPr lang="zh-CN" altLang="en-US" sz="200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文黑-55简"/>
        <a:ea typeface="汉仪文黑-55简"/>
        <a:cs typeface=""/>
      </a:majorFont>
      <a:minorFont>
        <a:latin typeface="汉仪文黑-55简"/>
        <a:ea typeface="汉仪文黑-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0"/>
          </a:spcBef>
          <a:spcAft>
            <a:spcPts val="0"/>
          </a:spcAft>
          <a:defRPr lang="zh-CN" altLang="en-US" sz="200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6467</TotalTime>
  <Words>997</Words>
  <Application>Microsoft Office PowerPoint</Application>
  <PresentationFormat>自定义</PresentationFormat>
  <Paragraphs>117</Paragraphs>
  <Slides>20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Office 主题</vt:lpstr>
      <vt:lpstr>Office 主题​​</vt:lpstr>
      <vt:lpstr>1_Office 主题​​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</cp:lastModifiedBy>
  <cp:revision>24</cp:revision>
  <dcterms:created xsi:type="dcterms:W3CDTF">2014-10-29T09:18:14Z</dcterms:created>
  <dcterms:modified xsi:type="dcterms:W3CDTF">2023-10-13T12:12:18Z</dcterms:modified>
</cp:coreProperties>
</file>